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4"/>
  </p:notesMasterIdLst>
  <p:sldIdLst>
    <p:sldId id="310" r:id="rId2"/>
    <p:sldId id="311" r:id="rId3"/>
    <p:sldId id="319" r:id="rId4"/>
    <p:sldId id="312" r:id="rId5"/>
    <p:sldId id="313" r:id="rId6"/>
    <p:sldId id="315" r:id="rId7"/>
    <p:sldId id="316" r:id="rId8"/>
    <p:sldId id="317" r:id="rId9"/>
    <p:sldId id="318" r:id="rId10"/>
    <p:sldId id="322" r:id="rId11"/>
    <p:sldId id="320" r:id="rId12"/>
    <p:sldId id="321" r:id="rId13"/>
    <p:sldId id="323" r:id="rId14"/>
    <p:sldId id="324" r:id="rId15"/>
    <p:sldId id="330" r:id="rId16"/>
    <p:sldId id="331" r:id="rId17"/>
    <p:sldId id="325" r:id="rId18"/>
    <p:sldId id="326" r:id="rId19"/>
    <p:sldId id="327" r:id="rId20"/>
    <p:sldId id="328" r:id="rId21"/>
    <p:sldId id="329" r:id="rId22"/>
    <p:sldId id="332" r:id="rId23"/>
  </p:sldIdLst>
  <p:sldSz cx="9144000" cy="6858000" type="screen4x3"/>
  <p:notesSz cx="6834188" cy="99790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71" autoAdjust="0"/>
  </p:normalViewPr>
  <p:slideViewPr>
    <p:cSldViewPr>
      <p:cViewPr varScale="1">
        <p:scale>
          <a:sx n="74" d="100"/>
          <a:sy n="74" d="100"/>
        </p:scale>
        <p:origin x="-104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2275" cy="498475"/>
          </a:xfrm>
          <a:prstGeom prst="rect">
            <a:avLst/>
          </a:prstGeom>
        </p:spPr>
        <p:txBody>
          <a:bodyPr vert="horz" lIns="91440" tIns="45720" rIns="91440" bIns="45720" rtlCol="0"/>
          <a:lstStyle>
            <a:lvl1pPr algn="l">
              <a:defRPr sz="1200" dirty="0"/>
            </a:lvl1pPr>
          </a:lstStyle>
          <a:p>
            <a:pPr>
              <a:defRPr/>
            </a:pPr>
            <a:endParaRPr lang="en-US"/>
          </a:p>
        </p:txBody>
      </p:sp>
      <p:sp>
        <p:nvSpPr>
          <p:cNvPr id="3" name="Date Placeholder 2"/>
          <p:cNvSpPr>
            <a:spLocks noGrp="1"/>
          </p:cNvSpPr>
          <p:nvPr>
            <p:ph type="dt" idx="1"/>
          </p:nvPr>
        </p:nvSpPr>
        <p:spPr>
          <a:xfrm>
            <a:off x="3871913" y="0"/>
            <a:ext cx="2960687" cy="498475"/>
          </a:xfrm>
          <a:prstGeom prst="rect">
            <a:avLst/>
          </a:prstGeom>
        </p:spPr>
        <p:txBody>
          <a:bodyPr vert="horz" lIns="91440" tIns="45720" rIns="91440" bIns="45720" rtlCol="0"/>
          <a:lstStyle>
            <a:lvl1pPr algn="r">
              <a:defRPr sz="1200"/>
            </a:lvl1pPr>
          </a:lstStyle>
          <a:p>
            <a:pPr>
              <a:defRPr/>
            </a:pPr>
            <a:fld id="{6A8AE179-A2AD-4FA8-9F34-11B477A1E029}" type="datetimeFigureOut">
              <a:rPr lang="en-US"/>
              <a:pPr>
                <a:defRPr/>
              </a:pPr>
              <a:t>10/17/2011</a:t>
            </a:fld>
            <a:endParaRPr lang="en-US" dirty="0"/>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4213" y="4740275"/>
            <a:ext cx="5467350" cy="4491038"/>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78963"/>
            <a:ext cx="2962275" cy="498475"/>
          </a:xfrm>
          <a:prstGeom prst="rect">
            <a:avLst/>
          </a:prstGeom>
        </p:spPr>
        <p:txBody>
          <a:bodyPr vert="horz" lIns="91440" tIns="45720" rIns="91440" bIns="45720" rtlCol="0" anchor="b"/>
          <a:lstStyle>
            <a:lvl1pPr algn="l">
              <a:defRPr sz="1200" dirty="0"/>
            </a:lvl1pPr>
          </a:lstStyle>
          <a:p>
            <a:pPr>
              <a:defRPr/>
            </a:pPr>
            <a:endParaRPr lang="en-US"/>
          </a:p>
        </p:txBody>
      </p:sp>
      <p:sp>
        <p:nvSpPr>
          <p:cNvPr id="7" name="Slide Number Placeholder 6"/>
          <p:cNvSpPr>
            <a:spLocks noGrp="1"/>
          </p:cNvSpPr>
          <p:nvPr>
            <p:ph type="sldNum" sz="quarter" idx="5"/>
          </p:nvPr>
        </p:nvSpPr>
        <p:spPr>
          <a:xfrm>
            <a:off x="3871913" y="9478963"/>
            <a:ext cx="2960687" cy="498475"/>
          </a:xfrm>
          <a:prstGeom prst="rect">
            <a:avLst/>
          </a:prstGeom>
        </p:spPr>
        <p:txBody>
          <a:bodyPr vert="horz" lIns="91440" tIns="45720" rIns="91440" bIns="45720" rtlCol="0" anchor="b"/>
          <a:lstStyle>
            <a:lvl1pPr algn="r">
              <a:defRPr sz="1200"/>
            </a:lvl1pPr>
          </a:lstStyle>
          <a:p>
            <a:pPr>
              <a:defRPr/>
            </a:pPr>
            <a:fld id="{DF2F086D-4DD5-4EC5-89CD-C43BAB5EBD52}"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dirty="0"/>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dirty="0"/>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4A21017D-9E31-4FAF-8B91-D748C4E35AD0}" type="datetimeFigureOut">
              <a:rPr lang="en-US"/>
              <a:pPr>
                <a:defRPr/>
              </a:pPr>
              <a:t>10/17/2011</a:t>
            </a:fld>
            <a:endParaRPr lang="en-US" dirty="0"/>
          </a:p>
        </p:txBody>
      </p:sp>
      <p:sp>
        <p:nvSpPr>
          <p:cNvPr id="12" name="Footer Placeholder 18"/>
          <p:cNvSpPr>
            <a:spLocks noGrp="1"/>
          </p:cNvSpPr>
          <p:nvPr>
            <p:ph type="ftr" sz="quarter" idx="11"/>
          </p:nvPr>
        </p:nvSpPr>
        <p:spPr/>
        <p:txBody>
          <a:bodyPr/>
          <a:lstStyle>
            <a:lvl1pPr>
              <a:defRPr dirty="0">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38837162-4A50-4E0C-BE59-7D497FE162F5}"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13BBAA8B-36C2-4380-AF1C-9F8268FAA4D1}" type="datetimeFigureOut">
              <a:rPr lang="en-US"/>
              <a:pPr>
                <a:defRPr/>
              </a:pPr>
              <a:t>10/17/2011</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1D1EC58-075D-4A4B-9C29-35621C8555BD}"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E6465E1-4531-4465-949A-28AB8FA5D6DF}" type="datetimeFigureOut">
              <a:rPr lang="en-US"/>
              <a:pPr>
                <a:defRPr/>
              </a:pPr>
              <a:t>10/17/2011</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71E3C649-70BA-4938-918B-9187EE6B0E7B}"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dirty="0"/>
            </a:lvl1pPr>
          </a:lstStyle>
          <a:p>
            <a:pPr>
              <a:defRPr/>
            </a:pPr>
            <a:r>
              <a:rPr lang="en-US"/>
              <a:t>August 2008</a:t>
            </a:r>
          </a:p>
        </p:txBody>
      </p:sp>
      <p:sp>
        <p:nvSpPr>
          <p:cNvPr id="6" name="Rectangle 5"/>
          <p:cNvSpPr>
            <a:spLocks noGrp="1" noChangeArrowheads="1"/>
          </p:cNvSpPr>
          <p:nvPr>
            <p:ph type="ftr" sz="quarter" idx="11"/>
          </p:nvPr>
        </p:nvSpPr>
        <p:spPr/>
        <p:txBody>
          <a:bodyPr/>
          <a:lstStyle>
            <a:lvl1pPr>
              <a:defRPr dirty="0"/>
            </a:lvl1pPr>
          </a:lstStyle>
          <a:p>
            <a:pPr>
              <a:defRPr/>
            </a:pPr>
            <a:r>
              <a:rPr lang="en-US"/>
              <a:t>Revision 0</a:t>
            </a:r>
          </a:p>
        </p:txBody>
      </p:sp>
      <p:sp>
        <p:nvSpPr>
          <p:cNvPr id="7" name="Rectangle 6"/>
          <p:cNvSpPr>
            <a:spLocks noGrp="1" noChangeArrowheads="1"/>
          </p:cNvSpPr>
          <p:nvPr>
            <p:ph type="sldNum" sz="quarter" idx="12"/>
          </p:nvPr>
        </p:nvSpPr>
        <p:spPr/>
        <p:txBody>
          <a:bodyPr/>
          <a:lstStyle>
            <a:lvl1pPr>
              <a:defRPr/>
            </a:lvl1pPr>
          </a:lstStyle>
          <a:p>
            <a:pPr>
              <a:defRPr/>
            </a:pPr>
            <a:fld id="{E011C118-0180-4A3B-B0B8-40D36F6E8F0E}"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a:defRPr dirty="0"/>
            </a:lvl1pPr>
          </a:lstStyle>
          <a:p>
            <a:pPr>
              <a:defRPr/>
            </a:pPr>
            <a:r>
              <a:rPr lang="en-US"/>
              <a:t>August 2008</a:t>
            </a:r>
          </a:p>
        </p:txBody>
      </p:sp>
      <p:sp>
        <p:nvSpPr>
          <p:cNvPr id="7" name="Rectangle 5"/>
          <p:cNvSpPr>
            <a:spLocks noGrp="1" noChangeArrowheads="1"/>
          </p:cNvSpPr>
          <p:nvPr>
            <p:ph type="ftr" sz="quarter" idx="11"/>
          </p:nvPr>
        </p:nvSpPr>
        <p:spPr/>
        <p:txBody>
          <a:bodyPr/>
          <a:lstStyle>
            <a:lvl1pPr>
              <a:defRPr dirty="0"/>
            </a:lvl1pPr>
          </a:lstStyle>
          <a:p>
            <a:pPr>
              <a:defRPr/>
            </a:pPr>
            <a:r>
              <a:rPr lang="en-US"/>
              <a:t>Revision 0</a:t>
            </a:r>
          </a:p>
        </p:txBody>
      </p:sp>
      <p:sp>
        <p:nvSpPr>
          <p:cNvPr id="8" name="Rectangle 6"/>
          <p:cNvSpPr>
            <a:spLocks noGrp="1" noChangeArrowheads="1"/>
          </p:cNvSpPr>
          <p:nvPr>
            <p:ph type="sldNum" sz="quarter" idx="12"/>
          </p:nvPr>
        </p:nvSpPr>
        <p:spPr/>
        <p:txBody>
          <a:bodyPr/>
          <a:lstStyle>
            <a:lvl1pPr>
              <a:defRPr/>
            </a:lvl1pPr>
          </a:lstStyle>
          <a:p>
            <a:pPr>
              <a:defRPr/>
            </a:pPr>
            <a:fld id="{3C9696BE-141C-4E7F-986D-3F0DA382FEF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9E8B18CA-7376-4769-8D41-63230CE3B417}" type="datetimeFigureOut">
              <a:rPr lang="en-US"/>
              <a:pPr>
                <a:defRPr/>
              </a:pPr>
              <a:t>10/17/2011</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1D55C80-2539-4C3E-9B2A-F72997C1DED7}"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dirty="0"/>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dirty="0"/>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B1C8F3FD-BE74-4FF9-A1CD-5E0EB35462B9}" type="datetimeFigureOut">
              <a:rPr lang="en-US"/>
              <a:pPr>
                <a:defRPr/>
              </a:pPr>
              <a:t>10/17/2011</a:t>
            </a:fld>
            <a:endParaRPr lang="en-US" dirty="0"/>
          </a:p>
        </p:txBody>
      </p:sp>
      <p:sp>
        <p:nvSpPr>
          <p:cNvPr id="7" name="Footer Placeholder 4"/>
          <p:cNvSpPr>
            <a:spLocks noGrp="1"/>
          </p:cNvSpPr>
          <p:nvPr>
            <p:ph type="ftr" sz="quarter" idx="11"/>
          </p:nvPr>
        </p:nvSpPr>
        <p:spPr/>
        <p:txBody>
          <a:bodyPr/>
          <a:lstStyle>
            <a:lvl1pPr>
              <a:defRPr dirty="0"/>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65E6A2E7-639E-404E-9A3D-3C0B8904EA87}"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2EDFDEE9-80E5-4829-B65F-E58E6210C4CA}" type="datetimeFigureOut">
              <a:rPr lang="en-US"/>
              <a:pPr>
                <a:defRPr/>
              </a:pPr>
              <a:t>10/17/2011</a:t>
            </a:fld>
            <a:endParaRPr lang="en-US" dirty="0"/>
          </a:p>
        </p:txBody>
      </p:sp>
      <p:sp>
        <p:nvSpPr>
          <p:cNvPr id="6" name="Footer Placeholder 5"/>
          <p:cNvSpPr>
            <a:spLocks noGrp="1"/>
          </p:cNvSpPr>
          <p:nvPr>
            <p:ph type="ftr" sz="quarter" idx="11"/>
          </p:nvPr>
        </p:nvSpPr>
        <p:spPr/>
        <p:txBody>
          <a:bodyPr/>
          <a:lstStyle>
            <a:lvl1pPr>
              <a:defRPr dirty="0"/>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3C1CFFAD-4BE3-459D-AEBD-393352B4B7D6}"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DDFFB155-579B-4C28-BAFB-DE575159A459}" type="datetimeFigureOut">
              <a:rPr lang="en-US"/>
              <a:pPr>
                <a:defRPr/>
              </a:pPr>
              <a:t>10/17/2011</a:t>
            </a:fld>
            <a:endParaRPr lang="en-US" dirty="0"/>
          </a:p>
        </p:txBody>
      </p:sp>
      <p:sp>
        <p:nvSpPr>
          <p:cNvPr id="8" name="Footer Placeholder 7"/>
          <p:cNvSpPr>
            <a:spLocks noGrp="1"/>
          </p:cNvSpPr>
          <p:nvPr>
            <p:ph type="ftr" sz="quarter" idx="11"/>
          </p:nvPr>
        </p:nvSpPr>
        <p:spPr/>
        <p:txBody>
          <a:bodyPr/>
          <a:lstStyle>
            <a:lvl1pPr>
              <a:defRPr dirty="0"/>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4AD150A8-B7A4-41A6-83BF-A8018AD12616}"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8264C33A-94AE-49A7-8A0E-5DCA1E03790A}" type="datetimeFigureOut">
              <a:rPr lang="en-US"/>
              <a:pPr>
                <a:defRPr/>
              </a:pPr>
              <a:t>10/17/2011</a:t>
            </a:fld>
            <a:endParaRPr lang="en-US" dirty="0"/>
          </a:p>
        </p:txBody>
      </p:sp>
      <p:sp>
        <p:nvSpPr>
          <p:cNvPr id="4" name="Footer Placeholder 3"/>
          <p:cNvSpPr>
            <a:spLocks noGrp="1"/>
          </p:cNvSpPr>
          <p:nvPr>
            <p:ph type="ftr" sz="quarter" idx="11"/>
          </p:nvPr>
        </p:nvSpPr>
        <p:spPr/>
        <p:txBody>
          <a:bodyPr/>
          <a:lstStyle>
            <a:lvl1pPr>
              <a:defRPr dirty="0"/>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8F381672-BEE3-41A6-B55B-E20D9CF306D4}"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BBB761AA-70E0-4169-8D58-3A0EB08CABE2}" type="datetimeFigureOut">
              <a:rPr lang="en-US"/>
              <a:pPr>
                <a:defRPr/>
              </a:pPr>
              <a:t>10/17/2011</a:t>
            </a:fld>
            <a:endParaRPr lang="en-US" dirty="0"/>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A7677159-0568-4F09-827C-4BD9AB1ABA6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7DF32498-7A9B-4B6A-8CB8-220EA0FCD273}" type="datetimeFigureOut">
              <a:rPr lang="en-US"/>
              <a:pPr>
                <a:defRPr/>
              </a:pPr>
              <a:t>10/17/2011</a:t>
            </a:fld>
            <a:endParaRPr lang="en-US" dirty="0"/>
          </a:p>
        </p:txBody>
      </p:sp>
      <p:sp>
        <p:nvSpPr>
          <p:cNvPr id="6" name="Footer Placeholder 5"/>
          <p:cNvSpPr>
            <a:spLocks noGrp="1"/>
          </p:cNvSpPr>
          <p:nvPr>
            <p:ph type="ftr" sz="quarter" idx="11"/>
          </p:nvPr>
        </p:nvSpPr>
        <p:spPr/>
        <p:txBody>
          <a:bodyPr/>
          <a:lstStyle>
            <a:lvl1pPr>
              <a:defRPr dirty="0"/>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765814AC-E120-4FA2-AA71-762E7F0D7E79}"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dirty="0"/>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dirty="0"/>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dirty="0"/>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dirty="0"/>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EFD3256E-7C41-4744-A0B3-3334B5DAC5B5}" type="datetimeFigureOut">
              <a:rPr lang="en-US"/>
              <a:pPr>
                <a:defRPr/>
              </a:pPr>
              <a:t>10/17/2011</a:t>
            </a:fld>
            <a:endParaRPr lang="en-US" dirty="0"/>
          </a:p>
        </p:txBody>
      </p:sp>
      <p:sp>
        <p:nvSpPr>
          <p:cNvPr id="12" name="Footer Placeholder 5"/>
          <p:cNvSpPr>
            <a:spLocks noGrp="1"/>
          </p:cNvSpPr>
          <p:nvPr>
            <p:ph type="ftr" sz="quarter" idx="11"/>
          </p:nvPr>
        </p:nvSpPr>
        <p:spPr/>
        <p:txBody>
          <a:bodyPr/>
          <a:lstStyle>
            <a:lvl1pPr>
              <a:defRPr dirty="0">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D5D1627E-23CF-4CE4-B915-9621506B0DF2}"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dirty="0"/>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dirty="0"/>
          </a:p>
        </p:txBody>
      </p:sp>
      <p:sp>
        <p:nvSpPr>
          <p:cNvPr id="14" name="Right Triangle 13"/>
          <p:cNvSpPr>
            <a:spLocks/>
          </p:cNvSpPr>
          <p:nvPr/>
        </p:nvSpPr>
        <p:spPr bwMode="auto">
          <a:xfrm>
            <a:off x="-6042" y="5791253"/>
            <a:ext cx="3402314" cy="1080868"/>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2057"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fld id="{8CB830B2-D504-4500-85E3-0B2543D2A83F}" type="datetimeFigureOut">
              <a:rPr lang="en-US"/>
              <a:pPr>
                <a:defRPr/>
              </a:pPr>
              <a:t>10/17/2011</a:t>
            </a:fld>
            <a:endParaRPr lang="en-US" dirty="0"/>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dirty="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B28AD9B5-008C-4181-BEE2-662532BF3CB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62" r:id="rId1"/>
    <p:sldLayoutId id="2147483758" r:id="rId2"/>
    <p:sldLayoutId id="2147483763" r:id="rId3"/>
    <p:sldLayoutId id="2147483764" r:id="rId4"/>
    <p:sldLayoutId id="2147483765" r:id="rId5"/>
    <p:sldLayoutId id="2147483766" r:id="rId6"/>
    <p:sldLayoutId id="2147483759" r:id="rId7"/>
    <p:sldLayoutId id="2147483767" r:id="rId8"/>
    <p:sldLayoutId id="2147483768" r:id="rId9"/>
    <p:sldLayoutId id="2147483760" r:id="rId10"/>
    <p:sldLayoutId id="2147483761" r:id="rId11"/>
    <p:sldLayoutId id="2147483769" r:id="rId12"/>
    <p:sldLayoutId id="2147483770" r:id="rId13"/>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10.jpeg"/><Relationship Id="rId5" Type="http://schemas.openxmlformats.org/officeDocument/2006/relationships/oleObject" Target="../embeddings/oleObject1.bin"/><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emf"/><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mailto:pcraig@jennmar.com.au" TargetMode="External"/><Relationship Id="rId2" Type="http://schemas.openxmlformats.org/officeDocument/2006/relationships/hyperlink" Target="mailto:tgaudry@jennmar.com.au" TargetMode="Externa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5" descr="Jennmar AUS.jpg"/>
          <p:cNvPicPr>
            <a:picLocks noChangeAspect="1"/>
          </p:cNvPicPr>
          <p:nvPr/>
        </p:nvPicPr>
        <p:blipFill>
          <a:blip r:embed="rId2" cstate="print"/>
          <a:srcRect/>
          <a:stretch>
            <a:fillRect/>
          </a:stretch>
        </p:blipFill>
        <p:spPr bwMode="auto">
          <a:xfrm>
            <a:off x="2195513" y="1700213"/>
            <a:ext cx="4775200" cy="2736850"/>
          </a:xfrm>
          <a:prstGeom prst="rect">
            <a:avLst/>
          </a:prstGeom>
          <a:noFill/>
          <a:ln w="9525">
            <a:noFill/>
            <a:miter lim="800000"/>
            <a:headEnd/>
            <a:tailEnd/>
          </a:ln>
        </p:spPr>
      </p:pic>
      <p:pic>
        <p:nvPicPr>
          <p:cNvPr id="12291" name="Picture 6"/>
          <p:cNvPicPr>
            <a:picLocks noChangeAspect="1" noChangeArrowheads="1"/>
          </p:cNvPicPr>
          <p:nvPr/>
        </p:nvPicPr>
        <p:blipFill>
          <a:blip r:embed="rId3" cstate="print"/>
          <a:srcRect/>
          <a:stretch>
            <a:fillRect/>
          </a:stretch>
        </p:blipFill>
        <p:spPr bwMode="auto">
          <a:xfrm>
            <a:off x="6588125" y="5705475"/>
            <a:ext cx="896938" cy="1152525"/>
          </a:xfrm>
          <a:prstGeom prst="rect">
            <a:avLst/>
          </a:prstGeom>
          <a:noFill/>
          <a:ln w="9525">
            <a:noFill/>
            <a:miter lim="800000"/>
            <a:headEnd/>
            <a:tailEnd/>
          </a:ln>
        </p:spPr>
      </p:pic>
      <p:pic>
        <p:nvPicPr>
          <p:cNvPr id="12292" name="Picture 7"/>
          <p:cNvPicPr>
            <a:picLocks noChangeAspect="1" noChangeArrowheads="1"/>
          </p:cNvPicPr>
          <p:nvPr/>
        </p:nvPicPr>
        <p:blipFill>
          <a:blip r:embed="rId4" cstate="print"/>
          <a:srcRect/>
          <a:stretch>
            <a:fillRect/>
          </a:stretch>
        </p:blipFill>
        <p:spPr bwMode="auto">
          <a:xfrm>
            <a:off x="7524750" y="5705475"/>
            <a:ext cx="800100" cy="1152525"/>
          </a:xfrm>
          <a:prstGeom prst="rect">
            <a:avLst/>
          </a:prstGeom>
          <a:noFill/>
          <a:ln w="9525">
            <a:noFill/>
            <a:miter lim="800000"/>
            <a:headEnd/>
            <a:tailEnd/>
          </a:ln>
        </p:spPr>
      </p:pic>
      <p:pic>
        <p:nvPicPr>
          <p:cNvPr id="12293" name="Picture 8"/>
          <p:cNvPicPr>
            <a:picLocks noChangeAspect="1" noChangeArrowheads="1"/>
          </p:cNvPicPr>
          <p:nvPr/>
        </p:nvPicPr>
        <p:blipFill>
          <a:blip r:embed="rId5" cstate="print"/>
          <a:srcRect/>
          <a:stretch>
            <a:fillRect/>
          </a:stretch>
        </p:blipFill>
        <p:spPr bwMode="auto">
          <a:xfrm>
            <a:off x="8362950" y="5732463"/>
            <a:ext cx="781050" cy="1125537"/>
          </a:xfrm>
          <a:prstGeom prst="rect">
            <a:avLst/>
          </a:prstGeom>
          <a:noFill/>
          <a:ln w="9525">
            <a:noFill/>
            <a:miter lim="800000"/>
            <a:headEnd/>
            <a:tailEnd/>
          </a:ln>
        </p:spPr>
      </p:pic>
      <p:sp>
        <p:nvSpPr>
          <p:cNvPr id="12294" name="TextBox 5"/>
          <p:cNvSpPr txBox="1">
            <a:spLocks noChangeArrowheads="1"/>
          </p:cNvSpPr>
          <p:nvPr/>
        </p:nvSpPr>
        <p:spPr bwMode="auto">
          <a:xfrm>
            <a:off x="250825" y="6381750"/>
            <a:ext cx="6337300" cy="338138"/>
          </a:xfrm>
          <a:prstGeom prst="rect">
            <a:avLst/>
          </a:prstGeom>
          <a:noFill/>
          <a:ln w="9525">
            <a:noFill/>
            <a:miter lim="800000"/>
            <a:headEnd/>
            <a:tailEnd/>
          </a:ln>
        </p:spPr>
        <p:txBody>
          <a:bodyPr>
            <a:spAutoFit/>
          </a:bodyPr>
          <a:lstStyle/>
          <a:p>
            <a:r>
              <a:rPr lang="en-US" sz="1600">
                <a:latin typeface="Arial Narrow" pitchFamily="34" charset="0"/>
              </a:rPr>
              <a:t>ACARP – Roadway Development Operators Workshop, October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161925" y="142875"/>
            <a:ext cx="6229350" cy="723900"/>
          </a:xfrm>
        </p:spPr>
        <p:txBody>
          <a:bodyPr/>
          <a:lstStyle/>
          <a:p>
            <a:pPr eaLnBrk="1" hangingPunct="1">
              <a:defRPr/>
            </a:pPr>
            <a:r>
              <a:rPr lang="en-US" sz="4000" i="1" dirty="0" smtClean="0">
                <a:solidFill>
                  <a:schemeClr val="tx1"/>
                </a:solidFill>
              </a:rPr>
              <a:t>Hollow TG Cable</a:t>
            </a:r>
            <a:endParaRPr lang="en-US" sz="4000" i="1" dirty="0" smtClean="0">
              <a:solidFill>
                <a:schemeClr val="tx1"/>
              </a:solidFill>
            </a:endParaRPr>
          </a:p>
        </p:txBody>
      </p:sp>
      <p:sp>
        <p:nvSpPr>
          <p:cNvPr id="2" name="Rectangle 3"/>
          <p:cNvSpPr>
            <a:spLocks noGrp="1" noChangeArrowheads="1"/>
          </p:cNvSpPr>
          <p:nvPr>
            <p:ph type="body" sz="half" idx="1"/>
          </p:nvPr>
        </p:nvSpPr>
        <p:spPr>
          <a:xfrm>
            <a:off x="250825" y="1584325"/>
            <a:ext cx="2971800" cy="4905375"/>
          </a:xfrm>
        </p:spPr>
        <p:txBody>
          <a:bodyPr/>
          <a:lstStyle/>
          <a:p>
            <a:pPr eaLnBrk="1" hangingPunct="1">
              <a:lnSpc>
                <a:spcPct val="90000"/>
              </a:lnSpc>
            </a:pPr>
            <a:r>
              <a:rPr lang="en-AU" sz="1400" b="1" i="1" dirty="0" smtClean="0"/>
              <a:t>In-built central grout tube</a:t>
            </a:r>
          </a:p>
          <a:p>
            <a:pPr eaLnBrk="1" hangingPunct="1">
              <a:lnSpc>
                <a:spcPct val="90000"/>
              </a:lnSpc>
            </a:pPr>
            <a:r>
              <a:rPr lang="en-AU" sz="1400" b="1" i="1" dirty="0" smtClean="0"/>
              <a:t>Resin anchored</a:t>
            </a:r>
          </a:p>
          <a:p>
            <a:pPr eaLnBrk="1" hangingPunct="1">
              <a:lnSpc>
                <a:spcPct val="90000"/>
              </a:lnSpc>
            </a:pPr>
            <a:r>
              <a:rPr lang="en-AU" sz="1400" b="1" i="1" dirty="0" smtClean="0"/>
              <a:t>Post-grouted top-down </a:t>
            </a:r>
          </a:p>
          <a:p>
            <a:pPr eaLnBrk="1" hangingPunct="1">
              <a:lnSpc>
                <a:spcPct val="90000"/>
              </a:lnSpc>
            </a:pPr>
            <a:endParaRPr lang="en-US" sz="1400" dirty="0" smtClean="0"/>
          </a:p>
        </p:txBody>
      </p:sp>
      <p:pic>
        <p:nvPicPr>
          <p:cNvPr id="1029" name="Picture 15" descr="P8210051"/>
          <p:cNvPicPr>
            <a:picLocks noChangeAspect="1" noChangeArrowheads="1"/>
          </p:cNvPicPr>
          <p:nvPr/>
        </p:nvPicPr>
        <p:blipFill>
          <a:blip r:embed="rId3" cstate="print"/>
          <a:srcRect/>
          <a:stretch>
            <a:fillRect/>
          </a:stretch>
        </p:blipFill>
        <p:spPr bwMode="auto">
          <a:xfrm>
            <a:off x="7002463" y="458788"/>
            <a:ext cx="1957387" cy="1468437"/>
          </a:xfrm>
          <a:prstGeom prst="rect">
            <a:avLst/>
          </a:prstGeom>
          <a:noFill/>
          <a:ln w="9525">
            <a:noFill/>
            <a:miter lim="800000"/>
            <a:headEnd/>
            <a:tailEnd/>
          </a:ln>
        </p:spPr>
      </p:pic>
      <p:pic>
        <p:nvPicPr>
          <p:cNvPr id="1030" name="Picture 17" descr="P8210048"/>
          <p:cNvPicPr>
            <a:picLocks noChangeAspect="1" noChangeArrowheads="1"/>
          </p:cNvPicPr>
          <p:nvPr/>
        </p:nvPicPr>
        <p:blipFill>
          <a:blip r:embed="rId4" cstate="print"/>
          <a:srcRect l="16406" r="16406" b="12500"/>
          <a:stretch>
            <a:fillRect/>
          </a:stretch>
        </p:blipFill>
        <p:spPr bwMode="auto">
          <a:xfrm>
            <a:off x="7181850" y="3384550"/>
            <a:ext cx="1808163" cy="1765300"/>
          </a:xfrm>
          <a:prstGeom prst="rect">
            <a:avLst/>
          </a:prstGeom>
          <a:noFill/>
          <a:ln w="9525">
            <a:noFill/>
            <a:miter lim="800000"/>
            <a:headEnd/>
            <a:tailEnd/>
          </a:ln>
        </p:spPr>
      </p:pic>
      <p:graphicFrame>
        <p:nvGraphicFramePr>
          <p:cNvPr id="1026" name="Object 19"/>
          <p:cNvGraphicFramePr>
            <a:graphicFrameLocks noChangeAspect="1"/>
          </p:cNvGraphicFramePr>
          <p:nvPr>
            <p:ph sz="half" idx="2"/>
          </p:nvPr>
        </p:nvGraphicFramePr>
        <p:xfrm>
          <a:off x="2699792" y="698500"/>
          <a:ext cx="4873625" cy="6159500"/>
        </p:xfrm>
        <a:graphic>
          <a:graphicData uri="http://schemas.openxmlformats.org/presentationml/2006/ole">
            <p:oleObj spid="_x0000_s1026" name="AutoCAD LT Drawing" r:id="rId5" imgW="14043600" imgH="7132320" progId="">
              <p:embed/>
            </p:oleObj>
          </a:graphicData>
        </a:graphic>
      </p:graphicFrame>
      <p:sp>
        <p:nvSpPr>
          <p:cNvPr id="1031" name="Text Box 21"/>
          <p:cNvSpPr txBox="1">
            <a:spLocks noChangeArrowheads="1"/>
          </p:cNvSpPr>
          <p:nvPr/>
        </p:nvSpPr>
        <p:spPr bwMode="auto">
          <a:xfrm>
            <a:off x="7181850" y="1943100"/>
            <a:ext cx="1846263" cy="274638"/>
          </a:xfrm>
          <a:prstGeom prst="rect">
            <a:avLst/>
          </a:prstGeom>
          <a:noFill/>
          <a:ln w="9525">
            <a:noFill/>
            <a:miter lim="800000"/>
            <a:headEnd/>
            <a:tailEnd/>
          </a:ln>
        </p:spPr>
        <p:txBody>
          <a:bodyPr>
            <a:spAutoFit/>
          </a:bodyPr>
          <a:lstStyle/>
          <a:p>
            <a:pPr>
              <a:spcBef>
                <a:spcPct val="50000"/>
              </a:spcBef>
            </a:pPr>
            <a:r>
              <a:rPr lang="en-US" sz="1200"/>
              <a:t>Bulbed resin anchorage</a:t>
            </a:r>
          </a:p>
        </p:txBody>
      </p:sp>
      <p:sp>
        <p:nvSpPr>
          <p:cNvPr id="1032" name="Text Box 22"/>
          <p:cNvSpPr txBox="1">
            <a:spLocks noChangeArrowheads="1"/>
          </p:cNvSpPr>
          <p:nvPr/>
        </p:nvSpPr>
        <p:spPr bwMode="auto">
          <a:xfrm>
            <a:off x="7181850" y="5184775"/>
            <a:ext cx="1800225" cy="274638"/>
          </a:xfrm>
          <a:prstGeom prst="rect">
            <a:avLst/>
          </a:prstGeom>
          <a:noFill/>
          <a:ln w="9525">
            <a:noFill/>
            <a:miter lim="800000"/>
            <a:headEnd/>
            <a:tailEnd/>
          </a:ln>
        </p:spPr>
        <p:txBody>
          <a:bodyPr>
            <a:spAutoFit/>
          </a:bodyPr>
          <a:lstStyle/>
          <a:p>
            <a:pPr>
              <a:spcBef>
                <a:spcPct val="50000"/>
              </a:spcBef>
            </a:pPr>
            <a:r>
              <a:rPr lang="en-US" sz="1200"/>
              <a:t>Grouted section</a:t>
            </a:r>
          </a:p>
        </p:txBody>
      </p:sp>
      <p:pic>
        <p:nvPicPr>
          <p:cNvPr id="1033" name="Picture 23" descr="TG end cap"/>
          <p:cNvPicPr>
            <a:picLocks noChangeAspect="1" noChangeArrowheads="1"/>
          </p:cNvPicPr>
          <p:nvPr/>
        </p:nvPicPr>
        <p:blipFill>
          <a:blip r:embed="rId6" cstate="print"/>
          <a:srcRect/>
          <a:stretch>
            <a:fillRect/>
          </a:stretch>
        </p:blipFill>
        <p:spPr bwMode="auto">
          <a:xfrm>
            <a:off x="115888" y="4464050"/>
            <a:ext cx="2900362" cy="2176463"/>
          </a:xfrm>
          <a:prstGeom prst="rect">
            <a:avLst/>
          </a:prstGeom>
          <a:noFill/>
          <a:ln w="9525">
            <a:noFill/>
            <a:miter lim="800000"/>
            <a:headEnd/>
            <a:tailEnd/>
          </a:ln>
        </p:spPr>
      </p:pic>
      <p:sp>
        <p:nvSpPr>
          <p:cNvPr id="1034" name="Text Box 24"/>
          <p:cNvSpPr txBox="1">
            <a:spLocks noChangeArrowheads="1"/>
          </p:cNvSpPr>
          <p:nvPr/>
        </p:nvSpPr>
        <p:spPr bwMode="auto">
          <a:xfrm>
            <a:off x="161925" y="3563938"/>
            <a:ext cx="3016250" cy="639762"/>
          </a:xfrm>
          <a:prstGeom prst="rect">
            <a:avLst/>
          </a:prstGeom>
          <a:noFill/>
          <a:ln w="9525">
            <a:noFill/>
            <a:miter lim="800000"/>
            <a:headEnd/>
            <a:tailEnd/>
          </a:ln>
        </p:spPr>
        <p:txBody>
          <a:bodyPr>
            <a:spAutoFit/>
          </a:bodyPr>
          <a:lstStyle/>
          <a:p>
            <a:pPr>
              <a:spcBef>
                <a:spcPct val="50000"/>
              </a:spcBef>
            </a:pPr>
            <a:r>
              <a:rPr lang="en-US" sz="1200"/>
              <a:t>The black plastic cap protects the grout tube from being blocked by mud/dirt during dragging through the mud etc</a:t>
            </a:r>
          </a:p>
        </p:txBody>
      </p:sp>
      <p:sp>
        <p:nvSpPr>
          <p:cNvPr id="1035" name="Line 25"/>
          <p:cNvSpPr>
            <a:spLocks noChangeShapeType="1"/>
          </p:cNvSpPr>
          <p:nvPr/>
        </p:nvSpPr>
        <p:spPr bwMode="auto">
          <a:xfrm>
            <a:off x="1646238" y="4194175"/>
            <a:ext cx="674687" cy="179388"/>
          </a:xfrm>
          <a:prstGeom prst="line">
            <a:avLst/>
          </a:prstGeom>
          <a:noFill/>
          <a:ln w="9525">
            <a:solidFill>
              <a:schemeClr val="tx1"/>
            </a:solidFill>
            <a:round/>
            <a:headEnd/>
            <a:tailEnd type="triangle" w="med" len="med"/>
          </a:ln>
        </p:spPr>
        <p:txBody>
          <a:bodyPr/>
          <a:lstStyle/>
          <a:p>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1"/>
          <p:cNvSpPr>
            <a:spLocks noGrp="1"/>
          </p:cNvSpPr>
          <p:nvPr>
            <p:ph idx="1"/>
          </p:nvPr>
        </p:nvSpPr>
        <p:spPr>
          <a:xfrm>
            <a:off x="395288" y="1484313"/>
            <a:ext cx="8291512" cy="4522787"/>
          </a:xfrm>
        </p:spPr>
        <p:txBody>
          <a:bodyPr/>
          <a:lstStyle/>
          <a:p>
            <a:pPr marL="609600" indent="-609600" eaLnBrk="1" hangingPunct="1">
              <a:lnSpc>
                <a:spcPct val="90000"/>
              </a:lnSpc>
            </a:pPr>
            <a:r>
              <a:rPr lang="en-US" sz="2400" dirty="0" smtClean="0">
                <a:latin typeface="Arial Narrow" pitchFamily="34" charset="0"/>
              </a:rPr>
              <a:t>In-built central grout tube allows smaller 42mm drill hole </a:t>
            </a:r>
          </a:p>
          <a:p>
            <a:pPr marL="990600" lvl="1" indent="-533400" eaLnBrk="1" hangingPunct="1">
              <a:lnSpc>
                <a:spcPct val="90000"/>
              </a:lnSpc>
              <a:buFont typeface="Wingdings" pitchFamily="2" charset="2"/>
              <a:buChar char="à"/>
            </a:pPr>
            <a:r>
              <a:rPr lang="en-US" sz="2000" dirty="0" smtClean="0">
                <a:latin typeface="Arial Narrow" pitchFamily="34" charset="0"/>
                <a:sym typeface="Wingdings" pitchFamily="2" charset="2"/>
              </a:rPr>
              <a:t>High bond strength to the rock</a:t>
            </a:r>
          </a:p>
          <a:p>
            <a:pPr marL="990600" lvl="1" indent="-533400" eaLnBrk="1" hangingPunct="1">
              <a:lnSpc>
                <a:spcPct val="90000"/>
              </a:lnSpc>
              <a:buFont typeface="Wingdings" pitchFamily="2" charset="2"/>
              <a:buChar char="à"/>
            </a:pPr>
            <a:r>
              <a:rPr lang="en-US" sz="2000" dirty="0" smtClean="0">
                <a:latin typeface="Arial Narrow" pitchFamily="34" charset="0"/>
                <a:sym typeface="Wingdings" pitchFamily="2" charset="2"/>
              </a:rPr>
              <a:t>Only 1 x 800mm resin required to achieve &gt;</a:t>
            </a:r>
            <a:r>
              <a:rPr lang="en-US" sz="2000" dirty="0" smtClean="0">
                <a:latin typeface="Arial Narrow" pitchFamily="34" charset="0"/>
                <a:sym typeface="Wingdings" pitchFamily="2" charset="2"/>
              </a:rPr>
              <a:t>55t </a:t>
            </a:r>
            <a:r>
              <a:rPr lang="en-US" sz="2000" dirty="0" smtClean="0">
                <a:latin typeface="Arial Narrow" pitchFamily="34" charset="0"/>
                <a:sym typeface="Wingdings" pitchFamily="2" charset="2"/>
              </a:rPr>
              <a:t>point anchor</a:t>
            </a:r>
          </a:p>
          <a:p>
            <a:pPr marL="609600" indent="-609600" eaLnBrk="1" hangingPunct="1">
              <a:lnSpc>
                <a:spcPct val="90000"/>
              </a:lnSpc>
            </a:pPr>
            <a:r>
              <a:rPr lang="en-US" sz="2400" dirty="0" smtClean="0">
                <a:latin typeface="Arial Narrow" pitchFamily="34" charset="0"/>
                <a:sym typeface="Wingdings" pitchFamily="2" charset="2"/>
              </a:rPr>
              <a:t>NO reaming of the hole</a:t>
            </a:r>
          </a:p>
          <a:p>
            <a:pPr marL="609600" indent="-609600" eaLnBrk="1" hangingPunct="1">
              <a:lnSpc>
                <a:spcPct val="90000"/>
              </a:lnSpc>
            </a:pPr>
            <a:r>
              <a:rPr lang="en-US" sz="2400" dirty="0" smtClean="0">
                <a:latin typeface="Arial Narrow" pitchFamily="34" charset="0"/>
                <a:sym typeface="Wingdings" pitchFamily="2" charset="2"/>
              </a:rPr>
              <a:t>Flexible hollow tube makes it the easiest post </a:t>
            </a:r>
            <a:r>
              <a:rPr lang="en-US" sz="2400" dirty="0" err="1" smtClean="0">
                <a:latin typeface="Arial Narrow" pitchFamily="34" charset="0"/>
                <a:sym typeface="Wingdings" pitchFamily="2" charset="2"/>
              </a:rPr>
              <a:t>groutable</a:t>
            </a:r>
            <a:r>
              <a:rPr lang="en-US" sz="2400" dirty="0" smtClean="0">
                <a:latin typeface="Arial Narrow" pitchFamily="34" charset="0"/>
                <a:sym typeface="Wingdings" pitchFamily="2" charset="2"/>
              </a:rPr>
              <a:t> cable to manually handle</a:t>
            </a:r>
          </a:p>
          <a:p>
            <a:pPr marL="609600" indent="-609600" eaLnBrk="1" hangingPunct="1">
              <a:lnSpc>
                <a:spcPct val="90000"/>
              </a:lnSpc>
            </a:pPr>
            <a:r>
              <a:rPr lang="en-US" sz="2400" dirty="0" smtClean="0">
                <a:latin typeface="Arial Narrow" pitchFamily="34" charset="0"/>
                <a:sym typeface="Wingdings" pitchFamily="2" charset="2"/>
              </a:rPr>
              <a:t>Plate has 46mm hole, allows drilling and resin insertion through the plate</a:t>
            </a:r>
          </a:p>
          <a:p>
            <a:pPr marL="609600" indent="-609600" eaLnBrk="1" hangingPunct="1">
              <a:lnSpc>
                <a:spcPct val="90000"/>
              </a:lnSpc>
            </a:pPr>
            <a:r>
              <a:rPr lang="en-US" sz="2400" dirty="0" smtClean="0">
                <a:latin typeface="Arial Narrow" pitchFamily="34" charset="0"/>
                <a:sym typeface="Wingdings" pitchFamily="2" charset="2"/>
              </a:rPr>
              <a:t>Barrel &amp; wedge comes attached to the cable</a:t>
            </a:r>
          </a:p>
          <a:p>
            <a:pPr marL="609600" indent="-609600" eaLnBrk="1" hangingPunct="1">
              <a:lnSpc>
                <a:spcPct val="90000"/>
              </a:lnSpc>
            </a:pPr>
            <a:r>
              <a:rPr lang="en-US" sz="2400" dirty="0" smtClean="0">
                <a:latin typeface="Arial Narrow" pitchFamily="34" charset="0"/>
                <a:sym typeface="Wingdings" pitchFamily="2" charset="2"/>
              </a:rPr>
              <a:t>Lightweight hydraulic tensioners available, with the </a:t>
            </a:r>
            <a:r>
              <a:rPr lang="en-US" sz="2400" dirty="0" err="1" smtClean="0">
                <a:latin typeface="Arial Narrow" pitchFamily="34" charset="0"/>
                <a:sym typeface="Wingdings" pitchFamily="2" charset="2"/>
              </a:rPr>
              <a:t>ToTo</a:t>
            </a:r>
            <a:r>
              <a:rPr lang="en-US" sz="2400" dirty="0" smtClean="0">
                <a:latin typeface="Arial Narrow" pitchFamily="34" charset="0"/>
                <a:sym typeface="Wingdings" pitchFamily="2" charset="2"/>
              </a:rPr>
              <a:t> device being developed for the hollow strand</a:t>
            </a:r>
          </a:p>
          <a:p>
            <a:pPr marL="609600" indent="-609600" eaLnBrk="1" hangingPunct="1">
              <a:lnSpc>
                <a:spcPct val="90000"/>
              </a:lnSpc>
            </a:pPr>
            <a:r>
              <a:rPr lang="en-US" sz="2400" dirty="0" smtClean="0">
                <a:latin typeface="Arial Narrow" pitchFamily="34" charset="0"/>
                <a:sym typeface="Wingdings" pitchFamily="2" charset="2"/>
              </a:rPr>
              <a:t>Weight 2.8 kg/m compared to 2.5 kg/m of the superstrand</a:t>
            </a:r>
          </a:p>
        </p:txBody>
      </p:sp>
      <p:sp>
        <p:nvSpPr>
          <p:cNvPr id="4" name="Title 3"/>
          <p:cNvSpPr>
            <a:spLocks noGrp="1"/>
          </p:cNvSpPr>
          <p:nvPr>
            <p:ph type="title"/>
          </p:nvPr>
        </p:nvSpPr>
        <p:spPr>
          <a:xfrm>
            <a:off x="251520" y="188640"/>
            <a:ext cx="6635080" cy="1066130"/>
          </a:xfrm>
        </p:spPr>
        <p:txBody>
          <a:bodyPr/>
          <a:lstStyle/>
          <a:p>
            <a:pPr algn="ctr" eaLnBrk="1" hangingPunct="1">
              <a:defRPr/>
            </a:pPr>
            <a:r>
              <a:rPr lang="en-US" sz="3600" b="0" dirty="0" smtClean="0">
                <a:solidFill>
                  <a:schemeClr val="tx1"/>
                </a:solidFill>
                <a:effectLst/>
                <a:latin typeface="Arial Narrow" pitchFamily="34" charset="0"/>
              </a:rPr>
              <a:t>Hollow TG Cable</a:t>
            </a:r>
            <a:endParaRPr lang="en-US" sz="3600" b="0" dirty="0">
              <a:solidFill>
                <a:schemeClr val="tx1"/>
              </a:solidFill>
              <a:effectLst/>
              <a:latin typeface="Arial Narrow" pitchFamily="34" charset="0"/>
            </a:endParaRPr>
          </a:p>
        </p:txBody>
      </p:sp>
      <p:pic>
        <p:nvPicPr>
          <p:cNvPr id="22532"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p:cNvSpPr>
            <a:spLocks noGrp="1"/>
          </p:cNvSpPr>
          <p:nvPr>
            <p:ph idx="1"/>
          </p:nvPr>
        </p:nvSpPr>
        <p:spPr>
          <a:xfrm>
            <a:off x="179512" y="1484784"/>
            <a:ext cx="7200800" cy="4522316"/>
          </a:xfrm>
        </p:spPr>
        <p:txBody>
          <a:bodyPr/>
          <a:lstStyle/>
          <a:p>
            <a:pPr lvl="1" eaLnBrk="1" hangingPunct="1"/>
            <a:r>
              <a:rPr lang="en-US" dirty="0" smtClean="0">
                <a:latin typeface="Arial Narrow" pitchFamily="34" charset="0"/>
              </a:rPr>
              <a:t>Elimination </a:t>
            </a:r>
            <a:r>
              <a:rPr lang="en-US" dirty="0" smtClean="0">
                <a:latin typeface="Arial Narrow" pitchFamily="34" charset="0"/>
              </a:rPr>
              <a:t>of hydraulic </a:t>
            </a:r>
            <a:r>
              <a:rPr lang="en-US" dirty="0" smtClean="0">
                <a:latin typeface="Arial Narrow" pitchFamily="34" charset="0"/>
              </a:rPr>
              <a:t>tensioners </a:t>
            </a:r>
            <a:r>
              <a:rPr lang="en-US" dirty="0" smtClean="0">
                <a:latin typeface="Arial Narrow" pitchFamily="34" charset="0"/>
              </a:rPr>
              <a:t>to </a:t>
            </a:r>
            <a:r>
              <a:rPr lang="en-US" dirty="0" err="1" smtClean="0">
                <a:latin typeface="Arial Narrow" pitchFamily="34" charset="0"/>
              </a:rPr>
              <a:t>minimise</a:t>
            </a:r>
            <a:r>
              <a:rPr lang="en-US" dirty="0" smtClean="0">
                <a:latin typeface="Arial Narrow" pitchFamily="34" charset="0"/>
              </a:rPr>
              <a:t> hydraulic injection exposure for the “operator”</a:t>
            </a:r>
          </a:p>
          <a:p>
            <a:pPr lvl="1" eaLnBrk="1" hangingPunct="1"/>
            <a:r>
              <a:rPr lang="en-US" u="sng" dirty="0" smtClean="0">
                <a:latin typeface="Arial Narrow" pitchFamily="34" charset="0"/>
              </a:rPr>
              <a:t>N</a:t>
            </a:r>
            <a:r>
              <a:rPr lang="en-US" u="sng" dirty="0" smtClean="0">
                <a:latin typeface="Arial Narrow" pitchFamily="34" charset="0"/>
              </a:rPr>
              <a:t>o reaming</a:t>
            </a:r>
            <a:r>
              <a:rPr lang="en-US" dirty="0" smtClean="0">
                <a:latin typeface="Arial Narrow" pitchFamily="34" charset="0"/>
              </a:rPr>
              <a:t> of the hole is required – safer in mesh &amp; faster</a:t>
            </a:r>
            <a:endParaRPr lang="en-US" dirty="0" smtClean="0">
              <a:latin typeface="Arial Narrow" pitchFamily="34" charset="0"/>
            </a:endParaRPr>
          </a:p>
          <a:p>
            <a:pPr lvl="1" eaLnBrk="1" hangingPunct="1"/>
            <a:r>
              <a:rPr lang="en-US" dirty="0" smtClean="0">
                <a:latin typeface="Arial Narrow" pitchFamily="34" charset="0"/>
              </a:rPr>
              <a:t>No </a:t>
            </a:r>
            <a:r>
              <a:rPr lang="en-US" dirty="0" smtClean="0">
                <a:latin typeface="Arial Narrow" pitchFamily="34" charset="0"/>
              </a:rPr>
              <a:t>exposed components that can fall </a:t>
            </a:r>
            <a:r>
              <a:rPr lang="en-US" dirty="0" smtClean="0">
                <a:latin typeface="Arial Narrow" pitchFamily="34" charset="0"/>
              </a:rPr>
              <a:t>off or </a:t>
            </a:r>
            <a:r>
              <a:rPr lang="en-US" dirty="0" smtClean="0">
                <a:latin typeface="Arial Narrow" pitchFamily="34" charset="0"/>
              </a:rPr>
              <a:t>be affected by the </a:t>
            </a:r>
            <a:r>
              <a:rPr lang="en-US" dirty="0" smtClean="0">
                <a:latin typeface="Arial Narrow" pitchFamily="34" charset="0"/>
              </a:rPr>
              <a:t>environment</a:t>
            </a:r>
            <a:endParaRPr lang="en-US" dirty="0" smtClean="0">
              <a:latin typeface="Arial Narrow" pitchFamily="34" charset="0"/>
            </a:endParaRPr>
          </a:p>
          <a:p>
            <a:pPr lvl="1" eaLnBrk="1" hangingPunct="1"/>
            <a:r>
              <a:rPr lang="en-US" dirty="0" smtClean="0">
                <a:latin typeface="Arial Narrow" pitchFamily="34" charset="0"/>
              </a:rPr>
              <a:t>Internal </a:t>
            </a:r>
            <a:r>
              <a:rPr lang="en-US" dirty="0" smtClean="0">
                <a:latin typeface="Arial Narrow" pitchFamily="34" charset="0"/>
              </a:rPr>
              <a:t>anti-friction system – stays intact and free of contamination, and can withstand full system loading without failure</a:t>
            </a:r>
            <a:endParaRPr lang="en-US" dirty="0" smtClean="0">
              <a:latin typeface="Arial Narrow" pitchFamily="34" charset="0"/>
            </a:endParaRPr>
          </a:p>
          <a:p>
            <a:pPr lvl="1" eaLnBrk="1" hangingPunct="1"/>
            <a:r>
              <a:rPr lang="en-US" dirty="0" err="1" smtClean="0">
                <a:latin typeface="Arial Narrow" pitchFamily="34" charset="0"/>
              </a:rPr>
              <a:t>Stubbie</a:t>
            </a:r>
            <a:r>
              <a:rPr lang="en-US" dirty="0" smtClean="0">
                <a:latin typeface="Arial Narrow" pitchFamily="34" charset="0"/>
              </a:rPr>
              <a:t> </a:t>
            </a:r>
            <a:r>
              <a:rPr lang="en-US" dirty="0" err="1" smtClean="0">
                <a:latin typeface="Arial Narrow" pitchFamily="34" charset="0"/>
              </a:rPr>
              <a:t>ToTo</a:t>
            </a:r>
            <a:r>
              <a:rPr lang="en-US" dirty="0" smtClean="0">
                <a:latin typeface="Arial Narrow" pitchFamily="34" charset="0"/>
              </a:rPr>
              <a:t> (160mm long), standard </a:t>
            </a:r>
            <a:r>
              <a:rPr lang="en-US" dirty="0" err="1" smtClean="0">
                <a:latin typeface="Arial Narrow" pitchFamily="34" charset="0"/>
              </a:rPr>
              <a:t>ToTo</a:t>
            </a:r>
            <a:r>
              <a:rPr lang="en-US" dirty="0" smtClean="0">
                <a:latin typeface="Arial Narrow" pitchFamily="34" charset="0"/>
              </a:rPr>
              <a:t> (220mm)</a:t>
            </a:r>
            <a:endParaRPr lang="en-US" dirty="0" smtClean="0">
              <a:latin typeface="Arial Narrow" pitchFamily="34" charset="0"/>
            </a:endParaRPr>
          </a:p>
          <a:p>
            <a:pPr lvl="1" eaLnBrk="1" hangingPunct="1"/>
            <a:r>
              <a:rPr lang="en-US" dirty="0" smtClean="0">
                <a:latin typeface="Arial Narrow" pitchFamily="34" charset="0"/>
              </a:rPr>
              <a:t>Not affected by head </a:t>
            </a:r>
            <a:r>
              <a:rPr lang="en-US" dirty="0" smtClean="0">
                <a:latin typeface="Arial Narrow" pitchFamily="34" charset="0"/>
              </a:rPr>
              <a:t>frame as </a:t>
            </a:r>
            <a:r>
              <a:rPr lang="en-US" dirty="0" smtClean="0">
                <a:latin typeface="Arial Narrow" pitchFamily="34" charset="0"/>
              </a:rPr>
              <a:t>all tensioning </a:t>
            </a:r>
            <a:r>
              <a:rPr lang="en-US" dirty="0" smtClean="0">
                <a:latin typeface="Arial Narrow" pitchFamily="34" charset="0"/>
              </a:rPr>
              <a:t>processes </a:t>
            </a:r>
            <a:r>
              <a:rPr lang="en-US" dirty="0" smtClean="0">
                <a:latin typeface="Arial Narrow" pitchFamily="34" charset="0"/>
              </a:rPr>
              <a:t>are beneath </a:t>
            </a:r>
            <a:r>
              <a:rPr lang="en-US" dirty="0" smtClean="0">
                <a:latin typeface="Arial Narrow" pitchFamily="34" charset="0"/>
              </a:rPr>
              <a:t>the </a:t>
            </a:r>
            <a:r>
              <a:rPr lang="en-US" dirty="0" smtClean="0">
                <a:latin typeface="Arial Narrow" pitchFamily="34" charset="0"/>
              </a:rPr>
              <a:t>drill </a:t>
            </a:r>
            <a:r>
              <a:rPr lang="en-US" dirty="0" smtClean="0">
                <a:latin typeface="Arial Narrow" pitchFamily="34" charset="0"/>
              </a:rPr>
              <a:t>mast</a:t>
            </a:r>
            <a:endParaRPr lang="en-US" dirty="0" smtClean="0">
              <a:latin typeface="Arial Narrow" pitchFamily="34" charset="0"/>
            </a:endParaRPr>
          </a:p>
          <a:p>
            <a:pPr lvl="1" eaLnBrk="1" hangingPunct="1"/>
            <a:endParaRPr lang="en-US" dirty="0" smtClean="0">
              <a:latin typeface="Arial Narrow" pitchFamily="34" charset="0"/>
            </a:endParaRPr>
          </a:p>
          <a:p>
            <a:pPr lvl="1" eaLnBrk="1" hangingPunct="1">
              <a:buFont typeface="Verdana" pitchFamily="34" charset="0"/>
              <a:buNone/>
            </a:pPr>
            <a:endParaRPr lang="en-US" dirty="0" smtClean="0">
              <a:latin typeface="Arial Narrow" pitchFamily="34" charset="0"/>
            </a:endParaRPr>
          </a:p>
          <a:p>
            <a:pPr lvl="1" eaLnBrk="1" hangingPunct="1">
              <a:buFont typeface="Verdana" pitchFamily="34" charset="0"/>
              <a:buNone/>
            </a:pPr>
            <a:endParaRPr lang="en-US" dirty="0" smtClean="0">
              <a:latin typeface="Arial Narrow" pitchFamily="34" charset="0"/>
            </a:endParaRPr>
          </a:p>
        </p:txBody>
      </p:sp>
      <p:sp>
        <p:nvSpPr>
          <p:cNvPr id="4" name="Title 3"/>
          <p:cNvSpPr>
            <a:spLocks noGrp="1"/>
          </p:cNvSpPr>
          <p:nvPr>
            <p:ph type="title"/>
          </p:nvPr>
        </p:nvSpPr>
        <p:spPr>
          <a:xfrm>
            <a:off x="251520" y="188640"/>
            <a:ext cx="6635080" cy="1066130"/>
          </a:xfrm>
        </p:spPr>
        <p:txBody>
          <a:bodyPr/>
          <a:lstStyle/>
          <a:p>
            <a:pPr algn="ctr" eaLnBrk="1" hangingPunct="1">
              <a:defRPr/>
            </a:pPr>
            <a:r>
              <a:rPr lang="en-US" sz="3600" b="0" dirty="0" smtClean="0">
                <a:solidFill>
                  <a:schemeClr val="tx1"/>
                </a:solidFill>
                <a:effectLst/>
                <a:latin typeface="Arial Narrow" pitchFamily="34" charset="0"/>
              </a:rPr>
              <a:t>SuperStrand ToTo </a:t>
            </a:r>
            <a:endParaRPr lang="en-US" sz="3600" b="0" dirty="0">
              <a:solidFill>
                <a:schemeClr val="tx1"/>
              </a:solidFill>
              <a:effectLst/>
              <a:latin typeface="Arial Narrow" pitchFamily="34" charset="0"/>
            </a:endParaRPr>
          </a:p>
        </p:txBody>
      </p:sp>
      <p:pic>
        <p:nvPicPr>
          <p:cNvPr id="23556"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pic>
        <p:nvPicPr>
          <p:cNvPr id="23557" name="Picture 5"/>
          <p:cNvPicPr>
            <a:picLocks noChangeAspect="1" noChangeArrowheads="1"/>
          </p:cNvPicPr>
          <p:nvPr/>
        </p:nvPicPr>
        <p:blipFill>
          <a:blip r:embed="rId3" cstate="print"/>
          <a:srcRect/>
          <a:stretch>
            <a:fillRect/>
          </a:stretch>
        </p:blipFill>
        <p:spPr bwMode="auto">
          <a:xfrm rot="5400000">
            <a:off x="5674453" y="3190643"/>
            <a:ext cx="4873929" cy="1606227"/>
          </a:xfrm>
          <a:prstGeom prst="rect">
            <a:avLst/>
          </a:prstGeom>
          <a:noFill/>
          <a:ln w="9525">
            <a:noFill/>
            <a:miter lim="800000"/>
            <a:headEnd/>
            <a:tailEnd/>
          </a:ln>
        </p:spPr>
      </p:pic>
      <p:sp>
        <p:nvSpPr>
          <p:cNvPr id="7" name="Rectangle 6"/>
          <p:cNvSpPr/>
          <p:nvPr/>
        </p:nvSpPr>
        <p:spPr>
          <a:xfrm>
            <a:off x="7236296" y="2132856"/>
            <a:ext cx="504056"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28638" y="166688"/>
            <a:ext cx="5659437" cy="769937"/>
          </a:xfrm>
        </p:spPr>
        <p:txBody>
          <a:bodyPr/>
          <a:lstStyle/>
          <a:p>
            <a:pPr>
              <a:defRPr/>
            </a:pPr>
            <a:r>
              <a:rPr lang="en-AU" sz="4000" dirty="0" smtClean="0">
                <a:solidFill>
                  <a:schemeClr val="tx1"/>
                </a:solidFill>
              </a:rPr>
              <a:t>ToTo Specifications</a:t>
            </a:r>
          </a:p>
        </p:txBody>
      </p:sp>
      <p:graphicFrame>
        <p:nvGraphicFramePr>
          <p:cNvPr id="37" name="Table 36"/>
          <p:cNvGraphicFramePr>
            <a:graphicFrameLocks noGrp="1"/>
          </p:cNvGraphicFramePr>
          <p:nvPr/>
        </p:nvGraphicFramePr>
        <p:xfrm>
          <a:off x="978125" y="4509120"/>
          <a:ext cx="8165875" cy="1600893"/>
        </p:xfrm>
        <a:graphic>
          <a:graphicData uri="http://schemas.openxmlformats.org/drawingml/2006/table">
            <a:tbl>
              <a:tblPr/>
              <a:tblGrid>
                <a:gridCol w="1066604"/>
                <a:gridCol w="829210"/>
                <a:gridCol w="952922"/>
                <a:gridCol w="1416845"/>
                <a:gridCol w="1416845"/>
                <a:gridCol w="1416845"/>
                <a:gridCol w="1066604"/>
              </a:tblGrid>
              <a:tr h="713346">
                <a:tc rowSpan="2">
                  <a:txBody>
                    <a:bodyPr/>
                    <a:lstStyle/>
                    <a:p>
                      <a:pPr algn="ctr">
                        <a:spcAft>
                          <a:spcPts val="0"/>
                        </a:spcAft>
                      </a:pPr>
                      <a:r>
                        <a:rPr lang="en-AU" sz="1400" u="none" strike="noStrike" dirty="0">
                          <a:latin typeface="Arial"/>
                          <a:ea typeface="Times New Roman"/>
                          <a:cs typeface="Times New Roman"/>
                        </a:rPr>
                        <a:t>Diameter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FF"/>
                    </a:solidFill>
                  </a:tcPr>
                </a:tc>
                <a:tc rowSpan="2">
                  <a:txBody>
                    <a:bodyPr/>
                    <a:lstStyle/>
                    <a:p>
                      <a:pPr algn="ctr">
                        <a:spcAft>
                          <a:spcPts val="0"/>
                        </a:spcAft>
                      </a:pPr>
                      <a:r>
                        <a:rPr lang="en-AU" sz="1400" u="none" strike="noStrike" dirty="0">
                          <a:latin typeface="Arial"/>
                          <a:ea typeface="Times New Roman"/>
                          <a:cs typeface="Times New Roman"/>
                        </a:rPr>
                        <a:t>Number of wires</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FF"/>
                    </a:solidFill>
                  </a:tcPr>
                </a:tc>
                <a:tc rowSpan="2">
                  <a:txBody>
                    <a:bodyPr/>
                    <a:lstStyle/>
                    <a:p>
                      <a:pPr algn="ctr">
                        <a:spcAft>
                          <a:spcPts val="0"/>
                        </a:spcAft>
                      </a:pPr>
                      <a:r>
                        <a:rPr lang="en-AU" sz="1400" u="none" strike="noStrike" dirty="0">
                          <a:latin typeface="Arial"/>
                          <a:ea typeface="Times New Roman"/>
                          <a:cs typeface="Times New Roman"/>
                        </a:rPr>
                        <a:t>Steel Area</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FF"/>
                    </a:solidFill>
                  </a:tcPr>
                </a:tc>
                <a:tc rowSpan="2">
                  <a:txBody>
                    <a:bodyPr/>
                    <a:lstStyle/>
                    <a:p>
                      <a:pPr algn="ctr">
                        <a:spcAft>
                          <a:spcPts val="0"/>
                        </a:spcAft>
                      </a:pPr>
                      <a:r>
                        <a:rPr lang="en-AU" sz="1400" u="none" strike="noStrike" dirty="0">
                          <a:latin typeface="Arial"/>
                          <a:ea typeface="Times New Roman"/>
                          <a:cs typeface="Times New Roman"/>
                        </a:rPr>
                        <a:t>Typical Yield Strength</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FF"/>
                    </a:solidFill>
                  </a:tcPr>
                </a:tc>
                <a:tc gridSpan="2">
                  <a:txBody>
                    <a:bodyPr/>
                    <a:lstStyle/>
                    <a:p>
                      <a:pPr algn="ctr">
                        <a:spcAft>
                          <a:spcPts val="0"/>
                        </a:spcAft>
                      </a:pPr>
                      <a:r>
                        <a:rPr lang="en-AU" sz="1400" u="none" strike="noStrike" dirty="0">
                          <a:latin typeface="Arial"/>
                          <a:ea typeface="Times New Roman"/>
                          <a:cs typeface="Times New Roman"/>
                        </a:rPr>
                        <a:t>Typical Breaking Load</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FF"/>
                    </a:solidFill>
                  </a:tcPr>
                </a:tc>
                <a:tc hMerge="1">
                  <a:txBody>
                    <a:bodyPr/>
                    <a:lstStyle/>
                    <a:p>
                      <a:endParaRPr lang="en-US"/>
                    </a:p>
                  </a:txBody>
                  <a:tcPr/>
                </a:tc>
                <a:tc rowSpan="2">
                  <a:txBody>
                    <a:bodyPr/>
                    <a:lstStyle/>
                    <a:p>
                      <a:pPr algn="ctr">
                        <a:spcAft>
                          <a:spcPts val="0"/>
                        </a:spcAft>
                      </a:pPr>
                      <a:r>
                        <a:rPr lang="en-AU" sz="1400" u="none" strike="noStrike" dirty="0">
                          <a:latin typeface="Arial"/>
                          <a:ea typeface="Times New Roman"/>
                          <a:cs typeface="Times New Roman"/>
                        </a:rPr>
                        <a:t>Elongation at Failure</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FF"/>
                    </a:solidFill>
                  </a:tcPr>
                </a:tc>
              </a:tr>
              <a:tr h="23356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spcAft>
                          <a:spcPts val="0"/>
                        </a:spcAft>
                      </a:pPr>
                      <a:endParaRPr lang="en-AU" sz="1400" u="none" strike="noStrike"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FF"/>
                    </a:solidFill>
                  </a:tcPr>
                </a:tc>
                <a:tc>
                  <a:txBody>
                    <a:bodyPr/>
                    <a:lstStyle/>
                    <a:p>
                      <a:pPr algn="ctr">
                        <a:spcAft>
                          <a:spcPts val="0"/>
                        </a:spcAft>
                      </a:pPr>
                      <a:r>
                        <a:rPr lang="en-AU" sz="1400" u="none" strike="noStrike" dirty="0">
                          <a:latin typeface="Arial"/>
                          <a:ea typeface="Times New Roman"/>
                          <a:cs typeface="Times New Roman"/>
                        </a:rPr>
                        <a:t>at B&amp;W</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FF"/>
                    </a:solidFill>
                  </a:tcPr>
                </a:tc>
                <a:tc vMerge="1">
                  <a:txBody>
                    <a:bodyPr/>
                    <a:lstStyle/>
                    <a:p>
                      <a:endParaRPr lang="en-US"/>
                    </a:p>
                  </a:txBody>
                  <a:tcPr/>
                </a:tc>
              </a:tr>
              <a:tr h="653982">
                <a:tc>
                  <a:txBody>
                    <a:bodyPr/>
                    <a:lstStyle/>
                    <a:p>
                      <a:pPr algn="ctr">
                        <a:spcAft>
                          <a:spcPts val="0"/>
                        </a:spcAft>
                      </a:pPr>
                      <a:r>
                        <a:rPr lang="en-AU" sz="1400" b="1" u="none" strike="noStrike" dirty="0">
                          <a:latin typeface="Arial"/>
                          <a:ea typeface="Times New Roman"/>
                          <a:cs typeface="Times New Roman"/>
                        </a:rPr>
                        <a:t>21.8 mm</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400" b="1" u="none" strike="noStrike" dirty="0">
                          <a:latin typeface="Arial"/>
                          <a:ea typeface="Times New Roman"/>
                          <a:cs typeface="Times New Roman"/>
                        </a:rPr>
                        <a:t>19</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400" b="1" u="none" strike="noStrike" dirty="0">
                          <a:latin typeface="Arial"/>
                          <a:ea typeface="Times New Roman"/>
                          <a:cs typeface="Times New Roman"/>
                        </a:rPr>
                        <a:t>313 mm </a:t>
                      </a:r>
                      <a:r>
                        <a:rPr lang="en-AU" sz="1400" b="1" u="none" strike="noStrike" baseline="30000" dirty="0">
                          <a:latin typeface="Arial"/>
                          <a:ea typeface="Times New Roman"/>
                          <a:cs typeface="Times New Roman"/>
                        </a:rPr>
                        <a:t>2</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400" b="1" u="none" strike="noStrike" dirty="0">
                          <a:latin typeface="Arial"/>
                          <a:ea typeface="Times New Roman"/>
                          <a:cs typeface="Times New Roman"/>
                        </a:rPr>
                        <a:t>525kN</a:t>
                      </a:r>
                      <a:endParaRPr lang="en-US" sz="1400" u="sng" dirty="0">
                        <a:latin typeface="Times New Roman"/>
                        <a:ea typeface="Times New Roman"/>
                        <a:cs typeface="Times New Roman"/>
                      </a:endParaRPr>
                    </a:p>
                    <a:p>
                      <a:pPr algn="ctr">
                        <a:spcAft>
                          <a:spcPts val="0"/>
                        </a:spcAft>
                      </a:pPr>
                      <a:r>
                        <a:rPr lang="en-AU" sz="1400" b="1" u="none" strike="noStrike" dirty="0">
                          <a:latin typeface="Arial"/>
                          <a:ea typeface="Times New Roman"/>
                          <a:cs typeface="Times New Roman"/>
                        </a:rPr>
                        <a:t>(53 Tonne)</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400" b="1" u="none" strike="noStrike" dirty="0">
                          <a:latin typeface="Arial"/>
                          <a:ea typeface="Times New Roman"/>
                          <a:cs typeface="Times New Roman"/>
                        </a:rPr>
                        <a:t>590kN</a:t>
                      </a:r>
                      <a:endParaRPr lang="en-US" sz="1400" u="sng" dirty="0">
                        <a:latin typeface="Times New Roman"/>
                        <a:ea typeface="Times New Roman"/>
                        <a:cs typeface="Times New Roman"/>
                      </a:endParaRPr>
                    </a:p>
                    <a:p>
                      <a:pPr algn="ctr">
                        <a:spcAft>
                          <a:spcPts val="0"/>
                        </a:spcAft>
                      </a:pPr>
                      <a:r>
                        <a:rPr lang="en-AU" sz="1400" b="1" u="none" strike="noStrike" dirty="0">
                          <a:latin typeface="Arial"/>
                          <a:ea typeface="Times New Roman"/>
                          <a:cs typeface="Times New Roman"/>
                        </a:rPr>
                        <a:t>(60 Tonne)</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400" b="1" u="none" strike="noStrike" dirty="0">
                          <a:latin typeface="Arial"/>
                          <a:ea typeface="Times New Roman"/>
                          <a:cs typeface="Times New Roman"/>
                        </a:rPr>
                        <a:t>52 Tonne</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400" u="sng" dirty="0">
                        <a:latin typeface="Times New Roman"/>
                        <a:ea typeface="Times New Roman"/>
                        <a:cs typeface="Times New Roman"/>
                      </a:endParaRPr>
                    </a:p>
                    <a:p>
                      <a:pPr algn="ctr">
                        <a:spcAft>
                          <a:spcPts val="0"/>
                        </a:spcAft>
                      </a:pPr>
                      <a:r>
                        <a:rPr lang="en-AU" sz="1400" b="1" u="none" strike="noStrike" dirty="0">
                          <a:latin typeface="Arial"/>
                          <a:ea typeface="Times New Roman"/>
                          <a:cs typeface="Times New Roman"/>
                        </a:rPr>
                        <a:t>6 –7 %</a:t>
                      </a:r>
                      <a:endParaRPr lang="en-US" sz="1400" u="sng"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4607" name="Picture 37"/>
          <p:cNvPicPr>
            <a:picLocks noChangeAspect="1" noChangeArrowheads="1"/>
          </p:cNvPicPr>
          <p:nvPr/>
        </p:nvPicPr>
        <p:blipFill>
          <a:blip r:embed="rId3" cstate="print"/>
          <a:srcRect/>
          <a:stretch>
            <a:fillRect/>
          </a:stretch>
        </p:blipFill>
        <p:spPr bwMode="auto">
          <a:xfrm>
            <a:off x="6876256" y="476672"/>
            <a:ext cx="1983349" cy="3744416"/>
          </a:xfrm>
          <a:prstGeom prst="rect">
            <a:avLst/>
          </a:prstGeom>
          <a:noFill/>
          <a:ln w="9525">
            <a:noFill/>
            <a:miter lim="800000"/>
            <a:headEnd/>
            <a:tailEnd/>
          </a:ln>
        </p:spPr>
      </p:pic>
      <p:sp>
        <p:nvSpPr>
          <p:cNvPr id="24608" name="Rectangle 38"/>
          <p:cNvSpPr>
            <a:spLocks noChangeArrowheads="1"/>
          </p:cNvSpPr>
          <p:nvPr/>
        </p:nvSpPr>
        <p:spPr bwMode="auto">
          <a:xfrm>
            <a:off x="395536" y="831776"/>
            <a:ext cx="6589240" cy="3170099"/>
          </a:xfrm>
          <a:prstGeom prst="rect">
            <a:avLst/>
          </a:prstGeom>
          <a:noFill/>
          <a:ln w="9525">
            <a:noFill/>
            <a:miter lim="800000"/>
            <a:headEnd/>
            <a:tailEnd/>
          </a:ln>
        </p:spPr>
        <p:txBody>
          <a:bodyPr wrap="square" anchor="ctr">
            <a:spAutoFit/>
          </a:bodyPr>
          <a:lstStyle/>
          <a:p>
            <a:pPr eaLnBrk="0" hangingPunct="0">
              <a:buFont typeface="Courier New" pitchFamily="49" charset="0"/>
              <a:buChar char="o"/>
            </a:pPr>
            <a:r>
              <a:rPr lang="en-US" sz="2000" dirty="0" smtClean="0">
                <a:cs typeface="Times New Roman" pitchFamily="18" charset="0"/>
              </a:rPr>
              <a:t> Outside </a:t>
            </a:r>
            <a:r>
              <a:rPr lang="en-US" sz="2000" dirty="0">
                <a:cs typeface="Times New Roman" pitchFamily="18" charset="0"/>
              </a:rPr>
              <a:t>bush which enables rotation to be applied to the fitting to achieve cable tension. The maximum diameter of the outside bush is less than 75mm to enable passing of the end fitting through gripper jaws on bolting rig head plates.</a:t>
            </a:r>
            <a:endParaRPr lang="en-US" sz="2000" dirty="0"/>
          </a:p>
          <a:p>
            <a:pPr eaLnBrk="0" hangingPunct="0">
              <a:buFont typeface="Courier New" pitchFamily="49" charset="0"/>
              <a:buChar char="o"/>
            </a:pPr>
            <a:r>
              <a:rPr lang="en-US" sz="2000" dirty="0" smtClean="0">
                <a:cs typeface="Times New Roman" pitchFamily="18" charset="0"/>
              </a:rPr>
              <a:t> Computer </a:t>
            </a:r>
            <a:r>
              <a:rPr lang="en-US" sz="2000" dirty="0">
                <a:cs typeface="Times New Roman" pitchFamily="18" charset="0"/>
              </a:rPr>
              <a:t>aided design achieves most efficient materials and thickness to </a:t>
            </a:r>
            <a:r>
              <a:rPr lang="en-US" sz="2000" dirty="0" err="1">
                <a:cs typeface="Times New Roman" pitchFamily="18" charset="0"/>
              </a:rPr>
              <a:t>minimise</a:t>
            </a:r>
            <a:r>
              <a:rPr lang="en-US" sz="2000" dirty="0">
                <a:cs typeface="Times New Roman" pitchFamily="18" charset="0"/>
              </a:rPr>
              <a:t> weight.</a:t>
            </a:r>
            <a:endParaRPr lang="en-US" sz="2000" dirty="0"/>
          </a:p>
          <a:p>
            <a:pPr eaLnBrk="0" hangingPunct="0">
              <a:buFont typeface="Courier New" pitchFamily="49" charset="0"/>
              <a:buChar char="o"/>
            </a:pPr>
            <a:r>
              <a:rPr lang="en-US" sz="2000" dirty="0" smtClean="0">
                <a:cs typeface="Times New Roman" pitchFamily="18" charset="0"/>
              </a:rPr>
              <a:t>  Special </a:t>
            </a:r>
            <a:r>
              <a:rPr lang="en-US" sz="2000" dirty="0">
                <a:cs typeface="Times New Roman" pitchFamily="18" charset="0"/>
              </a:rPr>
              <a:t>tightening spanner designed to take high torque loads and pass through gripper jaws -supplied by Jennmar</a:t>
            </a:r>
            <a:endParaRPr lang="en-US" sz="2000" dirty="0"/>
          </a:p>
        </p:txBody>
      </p:sp>
      <p:sp>
        <p:nvSpPr>
          <p:cNvPr id="24610"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r>
              <a:rPr lang="en-US" smtClean="0"/>
              <a:t>April 2011</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Date Placeholder 5"/>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r>
              <a:rPr lang="en-US" smtClean="0"/>
              <a:t>April 2011</a:t>
            </a:r>
          </a:p>
        </p:txBody>
      </p:sp>
      <p:pic>
        <p:nvPicPr>
          <p:cNvPr id="25603" name="Picture 39"/>
          <p:cNvPicPr>
            <a:picLocks noChangeAspect="1" noChangeArrowheads="1"/>
          </p:cNvPicPr>
          <p:nvPr/>
        </p:nvPicPr>
        <p:blipFill>
          <a:blip r:embed="rId2" cstate="print"/>
          <a:srcRect/>
          <a:stretch>
            <a:fillRect/>
          </a:stretch>
        </p:blipFill>
        <p:spPr bwMode="auto">
          <a:xfrm rot="10800000">
            <a:off x="0" y="560388"/>
            <a:ext cx="8961438" cy="5967412"/>
          </a:xfrm>
          <a:prstGeom prst="rect">
            <a:avLst/>
          </a:prstGeom>
          <a:noFill/>
          <a:ln w="9525">
            <a:noFill/>
            <a:miter lim="800000"/>
            <a:headEnd/>
            <a:tailEnd/>
          </a:ln>
        </p:spPr>
      </p:pic>
      <p:sp>
        <p:nvSpPr>
          <p:cNvPr id="8196" name="Rectangle 2"/>
          <p:cNvSpPr>
            <a:spLocks noGrp="1" noChangeArrowheads="1"/>
          </p:cNvSpPr>
          <p:nvPr>
            <p:ph type="title"/>
          </p:nvPr>
        </p:nvSpPr>
        <p:spPr>
          <a:xfrm>
            <a:off x="528638" y="166688"/>
            <a:ext cx="6779666" cy="886048"/>
          </a:xfrm>
        </p:spPr>
        <p:txBody>
          <a:bodyPr>
            <a:normAutofit/>
          </a:bodyPr>
          <a:lstStyle/>
          <a:p>
            <a:pPr>
              <a:defRPr/>
            </a:pPr>
            <a:r>
              <a:rPr lang="en-AU" sz="4000" dirty="0" smtClean="0">
                <a:solidFill>
                  <a:schemeClr val="accent6"/>
                </a:solidFill>
              </a:rPr>
              <a:t>Tiger Dolly  Specifications</a:t>
            </a:r>
          </a:p>
        </p:txBody>
      </p:sp>
      <p:sp>
        <p:nvSpPr>
          <p:cNvPr id="25605" name="Rectangle 1"/>
          <p:cNvSpPr>
            <a:spLocks noChangeArrowheads="1"/>
          </p:cNvSpPr>
          <p:nvPr/>
        </p:nvSpPr>
        <p:spPr bwMode="auto">
          <a:xfrm>
            <a:off x="3657600" y="4876800"/>
            <a:ext cx="4816475" cy="1077913"/>
          </a:xfrm>
          <a:prstGeom prst="rect">
            <a:avLst/>
          </a:prstGeom>
          <a:noFill/>
          <a:ln w="9525">
            <a:noFill/>
            <a:miter lim="800000"/>
            <a:headEnd/>
            <a:tailEnd/>
          </a:ln>
        </p:spPr>
        <p:txBody>
          <a:bodyPr anchor="ctr">
            <a:spAutoFit/>
          </a:bodyPr>
          <a:lstStyle/>
          <a:p>
            <a:pPr eaLnBrk="0" hangingPunct="0">
              <a:buFontTx/>
              <a:buChar char="•"/>
            </a:pPr>
            <a:r>
              <a:rPr lang="en-US" sz="1600">
                <a:cs typeface="Times New Roman" pitchFamily="18" charset="0"/>
              </a:rPr>
              <a:t>Recommend maximum torque applied to the locking square drive = 725 N.m</a:t>
            </a:r>
            <a:endParaRPr lang="en-US" sz="1600"/>
          </a:p>
          <a:p>
            <a:pPr eaLnBrk="0" hangingPunct="0">
              <a:buFontTx/>
              <a:buChar char="•"/>
            </a:pPr>
            <a:r>
              <a:rPr lang="en-US" sz="1600">
                <a:cs typeface="Times New Roman" pitchFamily="18" charset="0"/>
              </a:rPr>
              <a:t>Shaft and socket components well within maximum design torque of 1800 N.m</a:t>
            </a:r>
            <a:endParaRPr lang="en-US" sz="1600"/>
          </a:p>
        </p:txBody>
      </p:sp>
      <p:pic>
        <p:nvPicPr>
          <p:cNvPr id="25606" name="Picture 6" descr="J:\PHOTO GALLERY\2011 Jennmar Catalogue Photos\IMG_9135.JPG"/>
          <p:cNvPicPr>
            <a:picLocks noChangeAspect="1" noChangeArrowheads="1"/>
          </p:cNvPicPr>
          <p:nvPr/>
        </p:nvPicPr>
        <p:blipFill>
          <a:blip r:embed="rId3" cstate="print"/>
          <a:srcRect/>
          <a:stretch>
            <a:fillRect/>
          </a:stretch>
        </p:blipFill>
        <p:spPr bwMode="auto">
          <a:xfrm>
            <a:off x="619125" y="1470025"/>
            <a:ext cx="1341438" cy="238918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ToTo</a:t>
            </a:r>
            <a:r>
              <a:rPr lang="en-US" dirty="0" smtClean="0"/>
              <a:t> Installation</a:t>
            </a:r>
            <a:endParaRPr lang="en-US" dirty="0"/>
          </a:p>
        </p:txBody>
      </p:sp>
      <p:pic>
        <p:nvPicPr>
          <p:cNvPr id="6" name="Picture 5" descr="toto trial 014.jpg"/>
          <p:cNvPicPr>
            <a:picLocks noChangeAspect="1"/>
          </p:cNvPicPr>
          <p:nvPr/>
        </p:nvPicPr>
        <p:blipFill>
          <a:blip r:embed="rId2" cstate="print"/>
          <a:stretch>
            <a:fillRect/>
          </a:stretch>
        </p:blipFill>
        <p:spPr>
          <a:xfrm>
            <a:off x="1475656" y="1124744"/>
            <a:ext cx="6696744" cy="5022558"/>
          </a:xfrm>
          <a:prstGeom prst="rect">
            <a:avLst/>
          </a:prstGeom>
        </p:spPr>
      </p:pic>
      <p:sp>
        <p:nvSpPr>
          <p:cNvPr id="7" name="Oval 6"/>
          <p:cNvSpPr/>
          <p:nvPr/>
        </p:nvSpPr>
        <p:spPr>
          <a:xfrm>
            <a:off x="7236296" y="1844824"/>
            <a:ext cx="1152128" cy="12241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5" descr="Jennmar AUS.jpg"/>
          <p:cNvPicPr>
            <a:picLocks noChangeAspect="1"/>
          </p:cNvPicPr>
          <p:nvPr/>
        </p:nvPicPr>
        <p:blipFill>
          <a:blip r:embed="rId3" cstate="print"/>
          <a:srcRect/>
          <a:stretch>
            <a:fillRect/>
          </a:stretch>
        </p:blipFill>
        <p:spPr bwMode="auto">
          <a:xfrm>
            <a:off x="7308304" y="1"/>
            <a:ext cx="1835696" cy="1051916"/>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Tensioning with Tiger Dolly</a:t>
            </a:r>
            <a:endParaRPr lang="en-US" dirty="0"/>
          </a:p>
        </p:txBody>
      </p:sp>
      <p:pic>
        <p:nvPicPr>
          <p:cNvPr id="7" name="Picture 6" descr="toto trial 017.jpg"/>
          <p:cNvPicPr>
            <a:picLocks noChangeAspect="1"/>
          </p:cNvPicPr>
          <p:nvPr/>
        </p:nvPicPr>
        <p:blipFill>
          <a:blip r:embed="rId2" cstate="print"/>
          <a:stretch>
            <a:fillRect/>
          </a:stretch>
        </p:blipFill>
        <p:spPr>
          <a:xfrm>
            <a:off x="1619672" y="1196752"/>
            <a:ext cx="6624736" cy="4968552"/>
          </a:xfrm>
          <a:prstGeom prst="rect">
            <a:avLst/>
          </a:prstGeom>
        </p:spPr>
      </p:pic>
      <p:pic>
        <p:nvPicPr>
          <p:cNvPr id="8" name="Picture 5" descr="Jennmar AUS.jpg"/>
          <p:cNvPicPr>
            <a:picLocks noChangeAspect="1"/>
          </p:cNvPicPr>
          <p:nvPr/>
        </p:nvPicPr>
        <p:blipFill>
          <a:blip r:embed="rId3" cstate="print"/>
          <a:srcRect/>
          <a:stretch>
            <a:fillRect/>
          </a:stretch>
        </p:blipFill>
        <p:spPr bwMode="auto">
          <a:xfrm>
            <a:off x="7636544" y="0"/>
            <a:ext cx="1507456" cy="863823"/>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pPr algn="ctr">
              <a:defRPr/>
            </a:pPr>
            <a:r>
              <a:rPr lang="en-US" dirty="0" smtClean="0"/>
              <a:t>Automated Push Button Bolting Rigs</a:t>
            </a:r>
            <a:endParaRPr lang="en-US" dirty="0"/>
          </a:p>
        </p:txBody>
      </p:sp>
      <p:sp>
        <p:nvSpPr>
          <p:cNvPr id="26627" name="Text Placeholder 2"/>
          <p:cNvSpPr>
            <a:spLocks noGrp="1"/>
          </p:cNvSpPr>
          <p:nvPr>
            <p:ph type="body" sz="half" idx="1"/>
          </p:nvPr>
        </p:nvSpPr>
        <p:spPr>
          <a:xfrm>
            <a:off x="0" y="1196752"/>
            <a:ext cx="5868144" cy="4896544"/>
          </a:xfrm>
        </p:spPr>
        <p:txBody>
          <a:bodyPr/>
          <a:lstStyle/>
          <a:p>
            <a:r>
              <a:rPr lang="en-US" dirty="0" smtClean="0"/>
              <a:t>Semi and fully Automated drill rigs</a:t>
            </a:r>
          </a:p>
          <a:p>
            <a:pPr>
              <a:buFont typeface="Arial" charset="0"/>
              <a:buChar char="•"/>
            </a:pPr>
            <a:r>
              <a:rPr lang="en-US" sz="2000" dirty="0" smtClean="0"/>
              <a:t>Some automated bolters only have one program, and that’s for roof bolts. No push button feature is </a:t>
            </a:r>
            <a:r>
              <a:rPr lang="en-US" sz="2000" dirty="0" smtClean="0"/>
              <a:t>currently </a:t>
            </a:r>
            <a:r>
              <a:rPr lang="en-US" sz="2000" dirty="0" smtClean="0"/>
              <a:t>available for cable installation</a:t>
            </a:r>
          </a:p>
          <a:p>
            <a:pPr>
              <a:buFont typeface="Arial" charset="0"/>
              <a:buChar char="•"/>
            </a:pPr>
            <a:r>
              <a:rPr lang="en-US" sz="2000" dirty="0" smtClean="0"/>
              <a:t>T</a:t>
            </a:r>
            <a:r>
              <a:rPr lang="en-US" sz="2000" dirty="0" smtClean="0"/>
              <a:t>he installation process has totally changed with the fu</a:t>
            </a:r>
            <a:r>
              <a:rPr lang="en-US" sz="2000" dirty="0" smtClean="0"/>
              <a:t>lly </a:t>
            </a:r>
            <a:r>
              <a:rPr lang="en-US" sz="2000" dirty="0" smtClean="0"/>
              <a:t>encapsulated </a:t>
            </a:r>
            <a:r>
              <a:rPr lang="en-US" sz="2000" dirty="0" smtClean="0"/>
              <a:t>4m cable system</a:t>
            </a:r>
            <a:endParaRPr lang="en-US" sz="2000" dirty="0" smtClean="0"/>
          </a:p>
          <a:p>
            <a:pPr>
              <a:buFont typeface="Arial" charset="0"/>
              <a:buChar char="•"/>
            </a:pPr>
            <a:r>
              <a:rPr lang="en-US" sz="2000" dirty="0" smtClean="0"/>
              <a:t>Semi automated rigs - </a:t>
            </a:r>
            <a:r>
              <a:rPr lang="en-US" sz="2000" dirty="0" smtClean="0"/>
              <a:t>the operator has much more control and </a:t>
            </a:r>
            <a:r>
              <a:rPr lang="en-US" sz="2000" dirty="0" smtClean="0"/>
              <a:t>is </a:t>
            </a:r>
            <a:r>
              <a:rPr lang="en-US" sz="2000" dirty="0" smtClean="0"/>
              <a:t>similar to manual </a:t>
            </a:r>
            <a:r>
              <a:rPr lang="en-US" sz="2000" dirty="0" smtClean="0"/>
              <a:t>levers</a:t>
            </a:r>
            <a:endParaRPr lang="en-US" sz="2000" dirty="0" smtClean="0"/>
          </a:p>
          <a:p>
            <a:pPr>
              <a:buFont typeface="Arial" charset="0"/>
              <a:buChar char="•"/>
            </a:pPr>
            <a:r>
              <a:rPr lang="en-US" sz="2000" dirty="0" smtClean="0"/>
              <a:t>Operator involvement in creating procedures and risk assessments is a must</a:t>
            </a:r>
            <a:endParaRPr lang="en-US" sz="2000" dirty="0" smtClean="0"/>
          </a:p>
        </p:txBody>
      </p:sp>
      <p:pic>
        <p:nvPicPr>
          <p:cNvPr id="26628" name="Picture 4" descr="DSC00764"/>
          <p:cNvPicPr>
            <a:picLocks noChangeAspect="1" noChangeArrowheads="1"/>
          </p:cNvPicPr>
          <p:nvPr/>
        </p:nvPicPr>
        <p:blipFill>
          <a:blip r:embed="rId2" cstate="print"/>
          <a:srcRect/>
          <a:stretch>
            <a:fillRect/>
          </a:stretch>
        </p:blipFill>
        <p:spPr bwMode="auto">
          <a:xfrm>
            <a:off x="5933460" y="1844824"/>
            <a:ext cx="3210540" cy="4653136"/>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Placeholder 2"/>
          <p:cNvSpPr>
            <a:spLocks noGrp="1"/>
          </p:cNvSpPr>
          <p:nvPr>
            <p:ph type="body" sz="half" idx="1"/>
          </p:nvPr>
        </p:nvSpPr>
        <p:spPr>
          <a:xfrm>
            <a:off x="457200" y="476672"/>
            <a:ext cx="8686800" cy="5976664"/>
          </a:xfrm>
        </p:spPr>
        <p:txBody>
          <a:bodyPr/>
          <a:lstStyle/>
          <a:p>
            <a:pPr>
              <a:buNone/>
            </a:pPr>
            <a:r>
              <a:rPr lang="en-US" sz="2000" dirty="0" smtClean="0"/>
              <a:t>THE ISSUES WITH SOME NEW BOLTING MACHINES</a:t>
            </a:r>
          </a:p>
          <a:p>
            <a:pPr>
              <a:buNone/>
            </a:pPr>
            <a:endParaRPr lang="en-US" sz="2000" dirty="0" smtClean="0"/>
          </a:p>
          <a:p>
            <a:r>
              <a:rPr lang="en-US" sz="2000" dirty="0" smtClean="0"/>
              <a:t>Drill pot positioning: Some new machines have raised the drill pot to protect hydraulic hoses.</a:t>
            </a:r>
          </a:p>
          <a:p>
            <a:r>
              <a:rPr lang="en-US" sz="2000" dirty="0" smtClean="0"/>
              <a:t>Higher drill pots have created problems installing 4 metre fully encapsulated cables</a:t>
            </a:r>
          </a:p>
          <a:p>
            <a:r>
              <a:rPr lang="en-US" sz="2000" dirty="0" smtClean="0"/>
              <a:t>When </a:t>
            </a:r>
            <a:r>
              <a:rPr lang="en-US" sz="2000" dirty="0" smtClean="0"/>
              <a:t>using fully encapsulated systems 2500mm of resin is used to give the maximum encapsulation of the </a:t>
            </a:r>
            <a:r>
              <a:rPr lang="en-US" sz="2000" dirty="0" smtClean="0"/>
              <a:t>system. Therefore, 2700mm of cable protruding from the roof must fit into the dolly at the drill pot.</a:t>
            </a:r>
            <a:endParaRPr lang="en-US" sz="2000" dirty="0" smtClean="0"/>
          </a:p>
          <a:p>
            <a:r>
              <a:rPr lang="en-US" sz="2000" dirty="0" smtClean="0"/>
              <a:t>With the new Automated push button bolters, it </a:t>
            </a:r>
            <a:r>
              <a:rPr lang="en-US" sz="2000" dirty="0" smtClean="0"/>
              <a:t>was found that operators </a:t>
            </a:r>
            <a:r>
              <a:rPr lang="en-US" sz="2000" dirty="0" smtClean="0"/>
              <a:t>had major issues with cables including;</a:t>
            </a:r>
            <a:endParaRPr lang="en-US" sz="2000" dirty="0" smtClean="0"/>
          </a:p>
          <a:p>
            <a:pPr lvl="1"/>
            <a:r>
              <a:rPr lang="en-US" sz="2000" dirty="0" smtClean="0"/>
              <a:t>Manual handing due to pushing cable into resin </a:t>
            </a:r>
            <a:endParaRPr lang="en-US" sz="2000" dirty="0" smtClean="0"/>
          </a:p>
          <a:p>
            <a:pPr lvl="1"/>
            <a:r>
              <a:rPr lang="en-US" sz="2000" dirty="0" smtClean="0"/>
              <a:t>Gloving due to pushing cable into resin</a:t>
            </a:r>
            <a:endParaRPr lang="en-US" sz="2000" dirty="0" smtClean="0"/>
          </a:p>
          <a:p>
            <a:pPr lvl="1"/>
            <a:r>
              <a:rPr lang="en-US" sz="2000" dirty="0" smtClean="0"/>
              <a:t>Less control of thrust meant more potential cable whip when mixing through 2500mm of resin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6912768" cy="1138138"/>
          </a:xfrm>
        </p:spPr>
        <p:txBody>
          <a:bodyPr>
            <a:normAutofit/>
          </a:bodyPr>
          <a:lstStyle/>
          <a:p>
            <a:pPr algn="ctr">
              <a:defRPr/>
            </a:pPr>
            <a:r>
              <a:rPr lang="en-US" sz="3200" dirty="0" smtClean="0"/>
              <a:t>Jennmar initiative with equipment changes to drill pot height</a:t>
            </a:r>
            <a:endParaRPr lang="en-US" sz="3200" dirty="0"/>
          </a:p>
        </p:txBody>
      </p:sp>
      <p:sp>
        <p:nvSpPr>
          <p:cNvPr id="28675" name="Text Placeholder 2"/>
          <p:cNvSpPr>
            <a:spLocks noGrp="1"/>
          </p:cNvSpPr>
          <p:nvPr>
            <p:ph type="body" sz="half" idx="1"/>
          </p:nvPr>
        </p:nvSpPr>
        <p:spPr>
          <a:xfrm>
            <a:off x="395536" y="1340768"/>
            <a:ext cx="8568952" cy="4319933"/>
          </a:xfrm>
        </p:spPr>
        <p:txBody>
          <a:bodyPr/>
          <a:lstStyle/>
          <a:p>
            <a:r>
              <a:rPr lang="en-US" sz="2000" dirty="0" smtClean="0"/>
              <a:t>Jennmar wanted to reduce the length of resin while keeping the same volume to </a:t>
            </a:r>
            <a:r>
              <a:rPr lang="en-US" sz="2000" dirty="0" err="1" smtClean="0"/>
              <a:t>minimise</a:t>
            </a:r>
            <a:r>
              <a:rPr lang="en-US" sz="2000" dirty="0" smtClean="0"/>
              <a:t> the majority of installation issues.</a:t>
            </a:r>
          </a:p>
          <a:p>
            <a:r>
              <a:rPr lang="en-US" sz="2000" dirty="0" smtClean="0"/>
              <a:t>JLOK resins created a special twin capsule in a 26 </a:t>
            </a:r>
            <a:r>
              <a:rPr lang="en-US" sz="2000" dirty="0" smtClean="0"/>
              <a:t>mm </a:t>
            </a:r>
            <a:r>
              <a:rPr lang="en-US" sz="2000" dirty="0" smtClean="0"/>
              <a:t>diameter. The </a:t>
            </a:r>
            <a:r>
              <a:rPr lang="en-US" sz="2000" dirty="0" smtClean="0"/>
              <a:t>same volume of resin but 300mm shorter than old </a:t>
            </a:r>
            <a:r>
              <a:rPr lang="en-US" sz="2000" dirty="0" smtClean="0"/>
              <a:t>system.</a:t>
            </a:r>
          </a:p>
          <a:p>
            <a:r>
              <a:rPr lang="en-US" sz="2000" dirty="0" smtClean="0"/>
              <a:t>Jennmar minimised the fast set portion and increased the Extra Slow portion to enable longer spinning for operators.</a:t>
            </a:r>
          </a:p>
          <a:p>
            <a:r>
              <a:rPr lang="en-US" sz="2000" dirty="0" smtClean="0"/>
              <a:t>A longer pre-tensioned beam is created</a:t>
            </a:r>
          </a:p>
          <a:p>
            <a:r>
              <a:rPr lang="en-US" sz="2000" dirty="0" smtClean="0"/>
              <a:t>Tensioning is performed immediately like a roof bolt when </a:t>
            </a:r>
            <a:r>
              <a:rPr lang="en-US" sz="2000" dirty="0" smtClean="0"/>
              <a:t>t</a:t>
            </a:r>
            <a:r>
              <a:rPr lang="en-US" sz="2000" dirty="0" smtClean="0"/>
              <a:t>he short fast set is at the top</a:t>
            </a:r>
          </a:p>
          <a:p>
            <a:r>
              <a:rPr lang="en-US" sz="2000" dirty="0" smtClean="0"/>
              <a:t>Zip ties are being eliminated to </a:t>
            </a:r>
            <a:r>
              <a:rPr lang="en-US" sz="2000" dirty="0" err="1" smtClean="0"/>
              <a:t>minimise</a:t>
            </a:r>
            <a:r>
              <a:rPr lang="en-US" sz="2000" dirty="0" smtClean="0"/>
              <a:t> hydraulic lock</a:t>
            </a:r>
          </a:p>
        </p:txBody>
      </p:sp>
      <p:pic>
        <p:nvPicPr>
          <p:cNvPr id="28676" name="Picture 4" descr="IMG_0361 (2)"/>
          <p:cNvPicPr>
            <a:picLocks noChangeAspect="1" noChangeArrowheads="1"/>
          </p:cNvPicPr>
          <p:nvPr/>
        </p:nvPicPr>
        <p:blipFill>
          <a:blip r:embed="rId2" cstate="print"/>
          <a:srcRect/>
          <a:stretch>
            <a:fillRect/>
          </a:stretch>
        </p:blipFill>
        <p:spPr bwMode="auto">
          <a:xfrm>
            <a:off x="2591272" y="4797152"/>
            <a:ext cx="6552728" cy="1597946"/>
          </a:xfrm>
          <a:prstGeom prst="rect">
            <a:avLst/>
          </a:prstGeom>
          <a:noFill/>
          <a:ln w="9525">
            <a:noFill/>
            <a:miter lim="800000"/>
            <a:headEnd/>
            <a:tailEnd/>
          </a:ln>
        </p:spPr>
      </p:pic>
      <p:pic>
        <p:nvPicPr>
          <p:cNvPr id="5" name="Picture 5" descr="Jennmar AUS.jpg"/>
          <p:cNvPicPr>
            <a:picLocks noChangeAspect="1"/>
          </p:cNvPicPr>
          <p:nvPr/>
        </p:nvPicPr>
        <p:blipFill>
          <a:blip r:embed="rId3" cstate="print"/>
          <a:srcRect/>
          <a:stretch>
            <a:fillRect/>
          </a:stretch>
        </p:blipFill>
        <p:spPr bwMode="auto">
          <a:xfrm>
            <a:off x="7236296" y="0"/>
            <a:ext cx="1907704" cy="1093179"/>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p:cNvSpPr>
            <a:spLocks noGrp="1"/>
          </p:cNvSpPr>
          <p:nvPr>
            <p:ph idx="1"/>
          </p:nvPr>
        </p:nvSpPr>
        <p:spPr>
          <a:xfrm>
            <a:off x="179512" y="1481138"/>
            <a:ext cx="6840413" cy="4525962"/>
          </a:xfrm>
        </p:spPr>
        <p:txBody>
          <a:bodyPr/>
          <a:lstStyle/>
          <a:p>
            <a:pPr lvl="1" eaLnBrk="1" hangingPunct="1"/>
            <a:r>
              <a:rPr lang="en-US" dirty="0" smtClean="0">
                <a:latin typeface="Arial Narrow" pitchFamily="34" charset="0"/>
              </a:rPr>
              <a:t>1998: Jennmar partnered with Springvale coal in developing one of the first 8m long tendon systems for high volume installation off the continuous miner. The mine has been installing such a system throughout most of the development roadways since 1998, the mine installs over 1000 x 8m cables per month.</a:t>
            </a:r>
          </a:p>
          <a:p>
            <a:pPr lvl="1" eaLnBrk="1" hangingPunct="1"/>
            <a:r>
              <a:rPr lang="en-US" dirty="0" smtClean="0">
                <a:latin typeface="Arial Narrow" pitchFamily="34" charset="0"/>
              </a:rPr>
              <a:t>Jennmar has built on this experience over the last decade and has partnered with many other mines in implementing mid to long tendons installed off the miner – This presentation shares some of the lessons we have learned along the way…..</a:t>
            </a:r>
          </a:p>
        </p:txBody>
      </p:sp>
      <p:sp>
        <p:nvSpPr>
          <p:cNvPr id="4" name="Title 3"/>
          <p:cNvSpPr>
            <a:spLocks noGrp="1"/>
          </p:cNvSpPr>
          <p:nvPr>
            <p:ph type="title"/>
          </p:nvPr>
        </p:nvSpPr>
        <p:spPr>
          <a:xfrm>
            <a:off x="251520" y="188640"/>
            <a:ext cx="6635080" cy="1066130"/>
          </a:xfrm>
        </p:spPr>
        <p:txBody>
          <a:bodyPr>
            <a:normAutofit fontScale="90000"/>
          </a:bodyPr>
          <a:lstStyle/>
          <a:p>
            <a:pPr algn="ctr" eaLnBrk="1" hangingPunct="1">
              <a:defRPr/>
            </a:pPr>
            <a:r>
              <a:rPr lang="en-US" sz="3600" b="0" dirty="0" smtClean="0">
                <a:solidFill>
                  <a:schemeClr val="tx1"/>
                </a:solidFill>
                <a:effectLst/>
                <a:latin typeface="Arial Narrow" pitchFamily="34" charset="0"/>
              </a:rPr>
              <a:t>Long Tendon System </a:t>
            </a:r>
            <a:r>
              <a:rPr lang="en-US" sz="3600" b="0" dirty="0" smtClean="0">
                <a:solidFill>
                  <a:schemeClr val="tx1"/>
                </a:solidFill>
                <a:effectLst/>
                <a:latin typeface="Arial Narrow" pitchFamily="34" charset="0"/>
              </a:rPr>
              <a:t>Designed </a:t>
            </a:r>
            <a:r>
              <a:rPr lang="en-US" sz="3600" b="0" dirty="0" smtClean="0">
                <a:solidFill>
                  <a:schemeClr val="tx1"/>
                </a:solidFill>
                <a:effectLst/>
                <a:latin typeface="Arial Narrow" pitchFamily="34" charset="0"/>
              </a:rPr>
              <a:t>for </a:t>
            </a:r>
            <a:r>
              <a:rPr lang="en-US" sz="3600" b="0" dirty="0" smtClean="0">
                <a:solidFill>
                  <a:schemeClr val="tx1"/>
                </a:solidFill>
                <a:effectLst/>
                <a:latin typeface="Arial Narrow" pitchFamily="34" charset="0"/>
              </a:rPr>
              <a:t>Roadway Development</a:t>
            </a:r>
            <a:endParaRPr lang="en-US" sz="3600" b="0" dirty="0">
              <a:solidFill>
                <a:schemeClr val="tx1"/>
              </a:solidFill>
              <a:effectLst/>
              <a:latin typeface="Arial Narrow" pitchFamily="34" charset="0"/>
            </a:endParaRPr>
          </a:p>
        </p:txBody>
      </p:sp>
      <p:pic>
        <p:nvPicPr>
          <p:cNvPr id="13316"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pic>
        <p:nvPicPr>
          <p:cNvPr id="13317" name="Picture 5" descr="J:\PHOTO GALLERY\FERNANDO\Product Photos\IMG_0006.JPG"/>
          <p:cNvPicPr>
            <a:picLocks noChangeAspect="1" noChangeArrowheads="1"/>
          </p:cNvPicPr>
          <p:nvPr/>
        </p:nvPicPr>
        <p:blipFill>
          <a:blip r:embed="rId3" cstate="print"/>
          <a:srcRect/>
          <a:stretch>
            <a:fillRect/>
          </a:stretch>
        </p:blipFill>
        <p:spPr bwMode="auto">
          <a:xfrm>
            <a:off x="7150100" y="1557338"/>
            <a:ext cx="1993900" cy="4868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6156176" cy="778098"/>
          </a:xfrm>
        </p:spPr>
        <p:txBody>
          <a:bodyPr>
            <a:noAutofit/>
          </a:bodyPr>
          <a:lstStyle/>
          <a:p>
            <a:pPr>
              <a:defRPr/>
            </a:pPr>
            <a:r>
              <a:rPr lang="en-US" sz="3200" dirty="0" smtClean="0"/>
              <a:t>Correct drill </a:t>
            </a:r>
            <a:r>
              <a:rPr lang="en-US" sz="3200" dirty="0" smtClean="0"/>
              <a:t>steel </a:t>
            </a:r>
            <a:r>
              <a:rPr lang="en-US" sz="3200" dirty="0" smtClean="0"/>
              <a:t>length</a:t>
            </a:r>
            <a:endParaRPr lang="en-US" sz="3200" dirty="0"/>
          </a:p>
        </p:txBody>
      </p:sp>
      <p:sp>
        <p:nvSpPr>
          <p:cNvPr id="29699" name="Text Placeholder 2"/>
          <p:cNvSpPr>
            <a:spLocks noGrp="1"/>
          </p:cNvSpPr>
          <p:nvPr>
            <p:ph type="body" sz="half" idx="1"/>
          </p:nvPr>
        </p:nvSpPr>
        <p:spPr>
          <a:xfrm>
            <a:off x="0" y="1196752"/>
            <a:ext cx="9144000" cy="1512168"/>
          </a:xfrm>
        </p:spPr>
        <p:txBody>
          <a:bodyPr/>
          <a:lstStyle/>
          <a:p>
            <a:pPr>
              <a:buFont typeface="Courier New" pitchFamily="49" charset="0"/>
              <a:buChar char="o"/>
            </a:pPr>
            <a:r>
              <a:rPr lang="en-US" sz="2000" dirty="0" smtClean="0"/>
              <a:t>The “Change Management” with the introduction of a new bolting rig ‘MUST’ consider different length drill steel across the </a:t>
            </a:r>
            <a:r>
              <a:rPr lang="en-US" sz="2000" u="sng" dirty="0" smtClean="0"/>
              <a:t>whole mine</a:t>
            </a:r>
          </a:p>
          <a:p>
            <a:pPr>
              <a:buFont typeface="Courier New" pitchFamily="49" charset="0"/>
              <a:buChar char="o"/>
            </a:pPr>
            <a:r>
              <a:rPr lang="en-US" sz="2000" dirty="0" smtClean="0"/>
              <a:t>Mine </a:t>
            </a:r>
            <a:r>
              <a:rPr lang="en-US" sz="2000" dirty="0" smtClean="0"/>
              <a:t>sites should take the time to set up the correct length drill steels to eliminate over and under drill </a:t>
            </a:r>
            <a:r>
              <a:rPr lang="en-US" sz="2000" dirty="0" smtClean="0"/>
              <a:t>issues</a:t>
            </a:r>
            <a:endParaRPr lang="en-US" sz="2000" dirty="0" smtClean="0"/>
          </a:p>
        </p:txBody>
      </p:sp>
      <p:pic>
        <p:nvPicPr>
          <p:cNvPr id="4" name="Picture 5" descr="Jennmar AUS.jpg"/>
          <p:cNvPicPr>
            <a:picLocks noChangeAspect="1"/>
          </p:cNvPicPr>
          <p:nvPr/>
        </p:nvPicPr>
        <p:blipFill>
          <a:blip r:embed="rId2" cstate="print"/>
          <a:srcRect/>
          <a:stretch>
            <a:fillRect/>
          </a:stretch>
        </p:blipFill>
        <p:spPr bwMode="auto">
          <a:xfrm>
            <a:off x="7432533" y="1"/>
            <a:ext cx="1711467" cy="980728"/>
          </a:xfrm>
          <a:prstGeom prst="rect">
            <a:avLst/>
          </a:prstGeom>
          <a:noFill/>
          <a:ln w="9525">
            <a:noFill/>
            <a:miter lim="800000"/>
            <a:headEnd/>
            <a:tailEnd/>
          </a:ln>
        </p:spPr>
      </p:pic>
      <p:sp>
        <p:nvSpPr>
          <p:cNvPr id="5" name="Title 1"/>
          <p:cNvSpPr txBox="1">
            <a:spLocks/>
          </p:cNvSpPr>
          <p:nvPr/>
        </p:nvSpPr>
        <p:spPr>
          <a:xfrm>
            <a:off x="0" y="2708920"/>
            <a:ext cx="6156176" cy="778098"/>
          </a:xfrm>
          <a:prstGeom prst="rect">
            <a:avLst/>
          </a:prstGeom>
        </p:spPr>
        <p:txBody>
          <a:bodyPr vert="horz" anchor="ctr">
            <a:noAutofit/>
            <a:scene3d>
              <a:camera prst="orthographicFront"/>
              <a:lightRig rig="soft" dir="t"/>
            </a:scene3d>
            <a:sp3d prstMaterial="softEdge">
              <a:bevelT w="25400" h="25400"/>
            </a:sp3d>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Correct drill bits</a:t>
            </a:r>
            <a:endParaRPr kumimoji="0" lang="en-US" sz="32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6" name="Rectangle 5"/>
          <p:cNvSpPr/>
          <p:nvPr/>
        </p:nvSpPr>
        <p:spPr>
          <a:xfrm>
            <a:off x="179512" y="3501008"/>
            <a:ext cx="8568952" cy="1631216"/>
          </a:xfrm>
          <a:prstGeom prst="rect">
            <a:avLst/>
          </a:prstGeom>
        </p:spPr>
        <p:txBody>
          <a:bodyPr wrap="square">
            <a:spAutoFit/>
          </a:bodyPr>
          <a:lstStyle/>
          <a:p>
            <a:pPr>
              <a:buFont typeface="Courier New" pitchFamily="49" charset="0"/>
              <a:buChar char="o"/>
            </a:pPr>
            <a:r>
              <a:rPr lang="en-US" sz="2000" dirty="0" smtClean="0">
                <a:latin typeface="+mj-lt"/>
              </a:rPr>
              <a:t>  Jennmar 21.8mm Superstrand allows use of 27mm or 28mm drill bits to enable </a:t>
            </a:r>
            <a:r>
              <a:rPr lang="en-US" sz="2000" dirty="0" err="1" smtClean="0">
                <a:latin typeface="+mj-lt"/>
              </a:rPr>
              <a:t>standardisation</a:t>
            </a:r>
            <a:r>
              <a:rPr lang="en-US" sz="2000" dirty="0" smtClean="0">
                <a:latin typeface="+mj-lt"/>
              </a:rPr>
              <a:t> with any site roof bolt bits</a:t>
            </a:r>
          </a:p>
          <a:p>
            <a:pPr>
              <a:buFont typeface="Courier New" pitchFamily="49" charset="0"/>
              <a:buChar char="o"/>
            </a:pPr>
            <a:r>
              <a:rPr lang="en-US" sz="2000" dirty="0" smtClean="0">
                <a:latin typeface="+mj-lt"/>
              </a:rPr>
              <a:t>  This allows no mix up of roof bolt and cable bolt drill bits and vice versa</a:t>
            </a:r>
          </a:p>
          <a:p>
            <a:pPr>
              <a:buFont typeface="Courier New" pitchFamily="49" charset="0"/>
              <a:buChar char="o"/>
            </a:pPr>
            <a:r>
              <a:rPr lang="en-US" sz="2000" dirty="0" smtClean="0">
                <a:latin typeface="+mj-lt"/>
              </a:rPr>
              <a:t>  A 1mm increase in drill bit can reduce bond strength by 20%</a:t>
            </a:r>
            <a:endParaRPr lang="en-US" sz="2000" dirty="0" smtClean="0">
              <a:latin typeface="+mj-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6912768" cy="1143000"/>
          </a:xfrm>
        </p:spPr>
        <p:txBody>
          <a:bodyPr>
            <a:normAutofit/>
          </a:bodyPr>
          <a:lstStyle/>
          <a:p>
            <a:pPr algn="ctr">
              <a:defRPr/>
            </a:pPr>
            <a:r>
              <a:rPr lang="en-US" sz="3200" dirty="0" smtClean="0"/>
              <a:t>Gripper </a:t>
            </a:r>
            <a:r>
              <a:rPr lang="en-US" sz="3200" dirty="0" smtClean="0"/>
              <a:t>Jaws</a:t>
            </a:r>
            <a:endParaRPr lang="en-US" sz="3200" dirty="0"/>
          </a:p>
        </p:txBody>
      </p:sp>
      <p:sp>
        <p:nvSpPr>
          <p:cNvPr id="30723" name="Text Placeholder 2"/>
          <p:cNvSpPr>
            <a:spLocks noGrp="1"/>
          </p:cNvSpPr>
          <p:nvPr>
            <p:ph type="body" sz="half" idx="1"/>
          </p:nvPr>
        </p:nvSpPr>
        <p:spPr>
          <a:xfrm>
            <a:off x="457200" y="1557338"/>
            <a:ext cx="8218488" cy="4568825"/>
          </a:xfrm>
        </p:spPr>
        <p:txBody>
          <a:bodyPr/>
          <a:lstStyle/>
          <a:p>
            <a:r>
              <a:rPr lang="en-US" sz="2400" dirty="0" smtClean="0"/>
              <a:t>To ensure cables are installed as safely as </a:t>
            </a:r>
            <a:r>
              <a:rPr lang="en-US" sz="2400" dirty="0" smtClean="0"/>
              <a:t>possible, </a:t>
            </a:r>
            <a:r>
              <a:rPr lang="en-US" sz="2400" dirty="0" smtClean="0"/>
              <a:t>the use of the </a:t>
            </a:r>
            <a:r>
              <a:rPr lang="en-US" sz="2400" dirty="0" smtClean="0"/>
              <a:t>timber jack and </a:t>
            </a:r>
            <a:r>
              <a:rPr lang="en-US" sz="2400" dirty="0" smtClean="0"/>
              <a:t>gripper jaws should always be </a:t>
            </a:r>
            <a:r>
              <a:rPr lang="en-US" sz="2400" dirty="0" err="1" smtClean="0"/>
              <a:t>utilised</a:t>
            </a:r>
            <a:r>
              <a:rPr lang="en-US" sz="2400" dirty="0" smtClean="0"/>
              <a:t> on the side of safely</a:t>
            </a:r>
          </a:p>
          <a:p>
            <a:r>
              <a:rPr lang="en-US" sz="2400" dirty="0" smtClean="0"/>
              <a:t>Lowering the timber jack with the grippers closed around the cable will </a:t>
            </a:r>
            <a:r>
              <a:rPr lang="en-US" sz="2400" dirty="0" smtClean="0"/>
              <a:t>keep the cable </a:t>
            </a:r>
            <a:r>
              <a:rPr lang="en-US" sz="2400" dirty="0" smtClean="0"/>
              <a:t>stiff for thrusting into the long resin capsule.</a:t>
            </a:r>
          </a:p>
          <a:p>
            <a:r>
              <a:rPr lang="en-US" sz="2400" dirty="0" smtClean="0"/>
              <a:t>If the volcano plate is sitting on the head plate, the grippers holding the cable will prevent the plate being dislodged</a:t>
            </a:r>
          </a:p>
          <a:p>
            <a:r>
              <a:rPr lang="en-US" sz="2400" dirty="0" smtClean="0"/>
              <a:t>Grippers allows thorough </a:t>
            </a:r>
            <a:r>
              <a:rPr lang="en-US" sz="2400" dirty="0" smtClean="0"/>
              <a:t>rotation and controlled </a:t>
            </a:r>
            <a:r>
              <a:rPr lang="en-US" sz="2400" dirty="0" smtClean="0"/>
              <a:t>thrust to safely install </a:t>
            </a:r>
            <a:r>
              <a:rPr lang="en-US" sz="2400" dirty="0" smtClean="0"/>
              <a:t>fully encapsulated cables</a:t>
            </a:r>
          </a:p>
        </p:txBody>
      </p:sp>
      <p:pic>
        <p:nvPicPr>
          <p:cNvPr id="4"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476672"/>
            <a:ext cx="8229600" cy="5760640"/>
          </a:xfrm>
        </p:spPr>
        <p:txBody>
          <a:bodyPr>
            <a:normAutofit fontScale="90000"/>
          </a:bodyPr>
          <a:lstStyle/>
          <a:p>
            <a:pPr algn="ctr">
              <a:defRPr/>
            </a:pPr>
            <a:r>
              <a:rPr lang="en-US" sz="3200" dirty="0" smtClean="0"/>
              <a:t>Thanks for your attention</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2000" dirty="0" smtClean="0"/>
              <a:t>For further information:</a:t>
            </a:r>
            <a:br>
              <a:rPr lang="en-US" sz="2000" dirty="0" smtClean="0"/>
            </a:br>
            <a:r>
              <a:rPr lang="en-US" sz="2000" dirty="0" smtClean="0"/>
              <a:t/>
            </a:r>
            <a:br>
              <a:rPr lang="en-US" sz="2000" dirty="0" smtClean="0"/>
            </a:br>
            <a:r>
              <a:rPr lang="en-US" sz="2000" dirty="0" smtClean="0"/>
              <a:t>Tim Gaudry – </a:t>
            </a:r>
            <a:r>
              <a:rPr lang="en-US" sz="2000" dirty="0" smtClean="0">
                <a:hlinkClick r:id="rId2"/>
              </a:rPr>
              <a:t>tgaudry@jennmar.com.au</a:t>
            </a:r>
            <a:r>
              <a:rPr lang="en-US" sz="2000" dirty="0" smtClean="0"/>
              <a:t/>
            </a:r>
            <a:br>
              <a:rPr lang="en-US" sz="2000" dirty="0" smtClean="0"/>
            </a:br>
            <a:r>
              <a:rPr lang="en-US" sz="2000" dirty="0" smtClean="0"/>
              <a:t>Peter Craig – </a:t>
            </a:r>
            <a:r>
              <a:rPr lang="en-US" sz="2000" dirty="0" smtClean="0">
                <a:hlinkClick r:id="rId3"/>
              </a:rPr>
              <a:t>pcraig@jennmar.com.au</a:t>
            </a:r>
            <a:r>
              <a:rPr lang="en-US" sz="3200" dirty="0" smtClean="0"/>
              <a:t/>
            </a:r>
            <a:br>
              <a:rPr lang="en-US" sz="3200" dirty="0" smtClean="0"/>
            </a:br>
            <a:r>
              <a:rPr lang="en-US" sz="3200" dirty="0" smtClean="0"/>
              <a:t/>
            </a:r>
            <a:br>
              <a:rPr lang="en-US" sz="3200" dirty="0" smtClean="0"/>
            </a:br>
            <a:r>
              <a:rPr lang="en-US" sz="3200" dirty="0" smtClean="0"/>
              <a:t>ANY QUESTIONS ??</a:t>
            </a:r>
            <a:br>
              <a:rPr lang="en-US" sz="3200" dirty="0" smtClean="0"/>
            </a:br>
            <a:r>
              <a:rPr lang="en-US" sz="3200" dirty="0" smtClean="0"/>
              <a:t/>
            </a:r>
            <a:br>
              <a:rPr lang="en-US" sz="3200" dirty="0" smtClean="0"/>
            </a:br>
            <a:endParaRPr lang="en-US" sz="3200" dirty="0"/>
          </a:p>
        </p:txBody>
      </p:sp>
      <p:pic>
        <p:nvPicPr>
          <p:cNvPr id="6" name="Picture 5" descr="Jennmar AUS.jpg"/>
          <p:cNvPicPr>
            <a:picLocks noChangeAspect="1"/>
          </p:cNvPicPr>
          <p:nvPr/>
        </p:nvPicPr>
        <p:blipFill>
          <a:blip r:embed="rId4" cstate="print"/>
          <a:srcRect/>
          <a:stretch>
            <a:fillRect/>
          </a:stretch>
        </p:blipFill>
        <p:spPr bwMode="auto">
          <a:xfrm>
            <a:off x="2860130" y="980728"/>
            <a:ext cx="3894781" cy="223224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p:cNvSpPr>
            <a:spLocks noGrp="1"/>
          </p:cNvSpPr>
          <p:nvPr>
            <p:ph idx="1"/>
          </p:nvPr>
        </p:nvSpPr>
        <p:spPr>
          <a:xfrm>
            <a:off x="0" y="1412875"/>
            <a:ext cx="9144000" cy="4895850"/>
          </a:xfrm>
        </p:spPr>
        <p:txBody>
          <a:bodyPr/>
          <a:lstStyle/>
          <a:p>
            <a:pPr lvl="1" eaLnBrk="1" hangingPunct="1"/>
            <a:r>
              <a:rPr lang="en-US" sz="2000" b="1" smtClean="0">
                <a:latin typeface="Arial Narrow" pitchFamily="34" charset="0"/>
              </a:rPr>
              <a:t>1998</a:t>
            </a:r>
            <a:r>
              <a:rPr lang="en-US" sz="2000" smtClean="0">
                <a:latin typeface="Arial Narrow" pitchFamily="34" charset="0"/>
              </a:rPr>
              <a:t>: development of the post groutable Bulbed Superstrand, large diameter 36mm resin capsules, tensioners running off the miner hydraulics, grout tubes inserted alongside the cable.. Point anchored and tensioned off the miner with grouting outbye as required</a:t>
            </a:r>
          </a:p>
          <a:p>
            <a:pPr lvl="1" eaLnBrk="1" hangingPunct="1"/>
            <a:r>
              <a:rPr lang="en-US" sz="2000" b="1" smtClean="0">
                <a:latin typeface="Arial Narrow" pitchFamily="34" charset="0"/>
              </a:rPr>
              <a:t>2000</a:t>
            </a:r>
            <a:r>
              <a:rPr lang="en-US" sz="2000" smtClean="0">
                <a:latin typeface="Arial Narrow" pitchFamily="34" charset="0"/>
              </a:rPr>
              <a:t>: Point anchored pre-tensioned SuperStrand off the miner becomes a common choice for intersections after QLD roof fall incident</a:t>
            </a:r>
          </a:p>
          <a:p>
            <a:pPr lvl="1" eaLnBrk="1" hangingPunct="1"/>
            <a:r>
              <a:rPr lang="en-US" sz="2000" b="1" smtClean="0">
                <a:latin typeface="Arial Narrow" pitchFamily="34" charset="0"/>
              </a:rPr>
              <a:t>2003</a:t>
            </a:r>
            <a:r>
              <a:rPr lang="en-US" sz="2000" smtClean="0">
                <a:latin typeface="Arial Narrow" pitchFamily="34" charset="0"/>
              </a:rPr>
              <a:t>: development of the 4m full resin encapsulated SuperStrand. Same bit as roof bolts, roof bolt resin at the top, XXS low viscosity resin at the bottom. Only suitable for seam heights of &gt;3m as 2.5m of resin capsules were being inserted</a:t>
            </a:r>
          </a:p>
          <a:p>
            <a:pPr lvl="1" eaLnBrk="1" hangingPunct="1"/>
            <a:r>
              <a:rPr lang="en-US" sz="2000" b="1" smtClean="0">
                <a:latin typeface="Arial Narrow" pitchFamily="34" charset="0"/>
              </a:rPr>
              <a:t>2007</a:t>
            </a:r>
            <a:r>
              <a:rPr lang="en-US" sz="2000" smtClean="0">
                <a:latin typeface="Arial Narrow" pitchFamily="34" charset="0"/>
              </a:rPr>
              <a:t>: development of the hollow strand with flexible centre tube. Smaller diameter hole and no tubes to become pinched off with roof movement. Point anchored and tensioned off the miner with grouting outbye as required</a:t>
            </a:r>
          </a:p>
          <a:p>
            <a:pPr lvl="1" eaLnBrk="1" hangingPunct="1"/>
            <a:r>
              <a:rPr lang="en-US" sz="2000" b="1" smtClean="0">
                <a:latin typeface="Arial Narrow" pitchFamily="34" charset="0"/>
              </a:rPr>
              <a:t>2009 </a:t>
            </a:r>
            <a:r>
              <a:rPr lang="en-US" sz="2000" smtClean="0">
                <a:latin typeface="Arial Narrow" pitchFamily="34" charset="0"/>
              </a:rPr>
              <a:t>: development of the ToTo threaded tensioning device for cables to eliminate hydraulic tensioners</a:t>
            </a:r>
          </a:p>
          <a:p>
            <a:pPr lvl="1" eaLnBrk="1" hangingPunct="1"/>
            <a:endParaRPr lang="en-US" sz="2000" smtClean="0">
              <a:latin typeface="Arial Narrow" pitchFamily="34" charset="0"/>
            </a:endParaRPr>
          </a:p>
        </p:txBody>
      </p:sp>
      <p:sp>
        <p:nvSpPr>
          <p:cNvPr id="4" name="Title 3"/>
          <p:cNvSpPr>
            <a:spLocks noGrp="1"/>
          </p:cNvSpPr>
          <p:nvPr>
            <p:ph type="title"/>
          </p:nvPr>
        </p:nvSpPr>
        <p:spPr>
          <a:xfrm>
            <a:off x="251520" y="188640"/>
            <a:ext cx="6635080" cy="1066130"/>
          </a:xfrm>
        </p:spPr>
        <p:txBody>
          <a:bodyPr/>
          <a:lstStyle/>
          <a:p>
            <a:pPr algn="ctr" eaLnBrk="1" hangingPunct="1">
              <a:defRPr/>
            </a:pPr>
            <a:r>
              <a:rPr lang="en-US" sz="3600" b="0" dirty="0" smtClean="0">
                <a:solidFill>
                  <a:schemeClr val="tx1"/>
                </a:solidFill>
                <a:effectLst/>
                <a:latin typeface="Arial Narrow" pitchFamily="34" charset="0"/>
              </a:rPr>
              <a:t>The step changes</a:t>
            </a:r>
            <a:endParaRPr lang="en-US" sz="3600" b="0" dirty="0">
              <a:solidFill>
                <a:schemeClr val="tx1"/>
              </a:solidFill>
              <a:effectLst/>
              <a:latin typeface="Arial Narrow" pitchFamily="34" charset="0"/>
            </a:endParaRPr>
          </a:p>
        </p:txBody>
      </p:sp>
      <p:pic>
        <p:nvPicPr>
          <p:cNvPr id="14340"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a:xfrm>
            <a:off x="0" y="1484784"/>
            <a:ext cx="8820472" cy="4608512"/>
          </a:xfrm>
        </p:spPr>
        <p:txBody>
          <a:bodyPr/>
          <a:lstStyle/>
          <a:p>
            <a:pPr lvl="1" eaLnBrk="1" hangingPunct="1"/>
            <a:r>
              <a:rPr lang="en-US" dirty="0" smtClean="0">
                <a:latin typeface="Arial Narrow" pitchFamily="34" charset="0"/>
              </a:rPr>
              <a:t>The system must be able to be installed by the full skill range of operators</a:t>
            </a:r>
          </a:p>
          <a:p>
            <a:pPr lvl="1" eaLnBrk="1" hangingPunct="1"/>
            <a:r>
              <a:rPr lang="en-US" dirty="0" smtClean="0">
                <a:latin typeface="Arial Narrow" pitchFamily="34" charset="0"/>
              </a:rPr>
              <a:t>The current state of skills shortage has led </a:t>
            </a:r>
            <a:r>
              <a:rPr lang="en-US" dirty="0" smtClean="0">
                <a:latin typeface="Arial Narrow" pitchFamily="34" charset="0"/>
              </a:rPr>
              <a:t>Jennmar </a:t>
            </a:r>
            <a:r>
              <a:rPr lang="en-US" dirty="0" smtClean="0">
                <a:latin typeface="Arial Narrow" pitchFamily="34" charset="0"/>
              </a:rPr>
              <a:t>to keep designs as simple as possible with minimal components and installation steps</a:t>
            </a:r>
          </a:p>
          <a:p>
            <a:pPr lvl="1" eaLnBrk="1" hangingPunct="1"/>
            <a:r>
              <a:rPr lang="en-US" dirty="0" smtClean="0">
                <a:latin typeface="Arial Narrow" pitchFamily="34" charset="0"/>
              </a:rPr>
              <a:t>At the same time an aged workforce is dispersed amongst new starters and the design must focus on </a:t>
            </a:r>
            <a:r>
              <a:rPr lang="en-US" dirty="0" err="1" smtClean="0">
                <a:latin typeface="Arial Narrow" pitchFamily="34" charset="0"/>
              </a:rPr>
              <a:t>minimising</a:t>
            </a:r>
            <a:r>
              <a:rPr lang="en-US" dirty="0" smtClean="0">
                <a:latin typeface="Arial Narrow" pitchFamily="34" charset="0"/>
              </a:rPr>
              <a:t> manual handling </a:t>
            </a:r>
            <a:r>
              <a:rPr lang="en-US" dirty="0" smtClean="0">
                <a:latin typeface="Arial Narrow" pitchFamily="34" charset="0"/>
              </a:rPr>
              <a:t>– perfect example is the Lobster Cable Pusher</a:t>
            </a:r>
            <a:endParaRPr lang="en-US" dirty="0" smtClean="0">
              <a:latin typeface="Arial Narrow" pitchFamily="34" charset="0"/>
            </a:endParaRPr>
          </a:p>
          <a:p>
            <a:pPr lvl="1" eaLnBrk="1" hangingPunct="1"/>
            <a:r>
              <a:rPr lang="en-US" dirty="0" smtClean="0">
                <a:latin typeface="Arial Narrow" pitchFamily="34" charset="0"/>
              </a:rPr>
              <a:t>Its no use having the highest capacity, highest performance cable bolt in the support plan </a:t>
            </a:r>
            <a:r>
              <a:rPr lang="en-US" dirty="0" smtClean="0">
                <a:latin typeface="Arial Narrow" pitchFamily="34" charset="0"/>
              </a:rPr>
              <a:t>when quality </a:t>
            </a:r>
            <a:r>
              <a:rPr lang="en-US" dirty="0" smtClean="0">
                <a:latin typeface="Arial Narrow" pitchFamily="34" charset="0"/>
              </a:rPr>
              <a:t>installation by the average face operator can </a:t>
            </a:r>
            <a:r>
              <a:rPr lang="en-US" u="sng" dirty="0" smtClean="0">
                <a:latin typeface="Arial Narrow" pitchFamily="34" charset="0"/>
              </a:rPr>
              <a:t>not </a:t>
            </a:r>
            <a:r>
              <a:rPr lang="en-US" dirty="0" smtClean="0">
                <a:latin typeface="Arial Narrow" pitchFamily="34" charset="0"/>
              </a:rPr>
              <a:t>be guaranteed </a:t>
            </a:r>
          </a:p>
          <a:p>
            <a:pPr lvl="1" eaLnBrk="1" hangingPunct="1"/>
            <a:r>
              <a:rPr lang="en-US" dirty="0" smtClean="0">
                <a:latin typeface="Arial Narrow" pitchFamily="34" charset="0"/>
              </a:rPr>
              <a:t>Ground control can be compromised if a system design makes it too difficult for operators to install </a:t>
            </a:r>
            <a:r>
              <a:rPr lang="en-US" dirty="0" smtClean="0">
                <a:latin typeface="Arial Narrow" pitchFamily="34" charset="0"/>
              </a:rPr>
              <a:t>correctly</a:t>
            </a:r>
            <a:endParaRPr lang="en-US" dirty="0" smtClean="0">
              <a:latin typeface="Arial Narrow" pitchFamily="34" charset="0"/>
            </a:endParaRPr>
          </a:p>
        </p:txBody>
      </p:sp>
      <p:sp>
        <p:nvSpPr>
          <p:cNvPr id="4" name="Title 3"/>
          <p:cNvSpPr>
            <a:spLocks noGrp="1"/>
          </p:cNvSpPr>
          <p:nvPr>
            <p:ph type="title"/>
          </p:nvPr>
        </p:nvSpPr>
        <p:spPr>
          <a:xfrm>
            <a:off x="251520" y="188640"/>
            <a:ext cx="6635080" cy="1066130"/>
          </a:xfrm>
        </p:spPr>
        <p:txBody>
          <a:bodyPr/>
          <a:lstStyle/>
          <a:p>
            <a:pPr algn="ctr" eaLnBrk="1" hangingPunct="1">
              <a:defRPr/>
            </a:pPr>
            <a:r>
              <a:rPr lang="en-US" sz="3600" b="0" dirty="0" smtClean="0">
                <a:solidFill>
                  <a:schemeClr val="tx1"/>
                </a:solidFill>
                <a:effectLst/>
                <a:latin typeface="Arial Narrow" pitchFamily="34" charset="0"/>
              </a:rPr>
              <a:t>DESIGN FOCUS ON THE “Operator”</a:t>
            </a:r>
            <a:endParaRPr lang="en-US" sz="3600" b="0" dirty="0">
              <a:solidFill>
                <a:schemeClr val="tx1"/>
              </a:solidFill>
              <a:effectLst/>
              <a:latin typeface="Arial Narrow" pitchFamily="34" charset="0"/>
            </a:endParaRPr>
          </a:p>
        </p:txBody>
      </p:sp>
      <p:pic>
        <p:nvPicPr>
          <p:cNvPr id="15364"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p:cNvSpPr>
            <a:spLocks noGrp="1"/>
          </p:cNvSpPr>
          <p:nvPr>
            <p:ph idx="1"/>
          </p:nvPr>
        </p:nvSpPr>
        <p:spPr>
          <a:xfrm>
            <a:off x="457200" y="1481138"/>
            <a:ext cx="7211144" cy="4525962"/>
          </a:xfrm>
        </p:spPr>
        <p:txBody>
          <a:bodyPr/>
          <a:lstStyle/>
          <a:p>
            <a:pPr lvl="1" eaLnBrk="1" hangingPunct="1">
              <a:buFont typeface="Verdana" pitchFamily="34" charset="0"/>
              <a:buNone/>
              <a:defRPr/>
            </a:pPr>
            <a:r>
              <a:rPr lang="en-US" dirty="0" smtClean="0">
                <a:latin typeface="Arial Narrow" pitchFamily="34" charset="0"/>
              </a:rPr>
              <a:t>Before discussing some Jennmar products built around our </a:t>
            </a:r>
            <a:r>
              <a:rPr lang="en-US" u="sng" dirty="0" smtClean="0">
                <a:latin typeface="Arial Narrow" pitchFamily="34" charset="0"/>
              </a:rPr>
              <a:t>“focus on the </a:t>
            </a:r>
            <a:r>
              <a:rPr lang="en-US" u="sng" dirty="0" smtClean="0">
                <a:latin typeface="Arial Narrow" pitchFamily="34" charset="0"/>
              </a:rPr>
              <a:t>Operator</a:t>
            </a:r>
            <a:r>
              <a:rPr lang="en-US" u="sng" dirty="0" smtClean="0">
                <a:latin typeface="Arial Narrow" pitchFamily="34" charset="0"/>
              </a:rPr>
              <a:t>”</a:t>
            </a:r>
            <a:r>
              <a:rPr lang="en-US" dirty="0" smtClean="0">
                <a:latin typeface="Arial Narrow" pitchFamily="34" charset="0"/>
              </a:rPr>
              <a:t> approach, there are some bigger picture issues which the next </a:t>
            </a:r>
            <a:r>
              <a:rPr lang="en-US" dirty="0" smtClean="0">
                <a:latin typeface="Arial Narrow" pitchFamily="34" charset="0"/>
              </a:rPr>
              <a:t>few </a:t>
            </a:r>
            <a:r>
              <a:rPr lang="en-US" dirty="0" smtClean="0">
                <a:latin typeface="Arial Narrow" pitchFamily="34" charset="0"/>
              </a:rPr>
              <a:t>slides will discuss, these are</a:t>
            </a:r>
            <a:r>
              <a:rPr lang="en-US" dirty="0" smtClean="0">
                <a:latin typeface="Arial Narrow" pitchFamily="34" charset="0"/>
              </a:rPr>
              <a:t>;</a:t>
            </a:r>
          </a:p>
          <a:p>
            <a:pPr lvl="1" eaLnBrk="1" hangingPunct="1">
              <a:buFont typeface="Verdana" pitchFamily="34" charset="0"/>
              <a:buNone/>
              <a:defRPr/>
            </a:pPr>
            <a:endParaRPr lang="en-US" dirty="0" smtClean="0">
              <a:latin typeface="Arial Narrow" pitchFamily="34" charset="0"/>
            </a:endParaRPr>
          </a:p>
          <a:p>
            <a:pPr lvl="1" eaLnBrk="1" hangingPunct="1">
              <a:defRPr/>
            </a:pPr>
            <a:r>
              <a:rPr lang="en-US" dirty="0" smtClean="0">
                <a:latin typeface="Arial Narrow" pitchFamily="34" charset="0"/>
              </a:rPr>
              <a:t>Packaging </a:t>
            </a:r>
            <a:endParaRPr lang="en-US" dirty="0" smtClean="0">
              <a:latin typeface="Arial Narrow" pitchFamily="34" charset="0"/>
            </a:endParaRPr>
          </a:p>
          <a:p>
            <a:pPr lvl="1" eaLnBrk="1" hangingPunct="1">
              <a:defRPr/>
            </a:pPr>
            <a:r>
              <a:rPr lang="en-US" dirty="0" smtClean="0">
                <a:latin typeface="Arial Narrow" pitchFamily="34" charset="0"/>
              </a:rPr>
              <a:t>Standardisation</a:t>
            </a:r>
          </a:p>
          <a:p>
            <a:pPr lvl="1" eaLnBrk="1" hangingPunct="1">
              <a:defRPr/>
            </a:pPr>
            <a:r>
              <a:rPr lang="en-US" dirty="0" smtClean="0">
                <a:latin typeface="Arial Narrow" pitchFamily="34" charset="0"/>
              </a:rPr>
              <a:t>Training</a:t>
            </a:r>
          </a:p>
          <a:p>
            <a:pPr lvl="1" eaLnBrk="1" hangingPunct="1">
              <a:defRPr/>
            </a:pPr>
            <a:endParaRPr lang="en-US" dirty="0" smtClean="0">
              <a:latin typeface="Arial Narrow" pitchFamily="34" charset="0"/>
            </a:endParaRPr>
          </a:p>
          <a:p>
            <a:pPr lvl="1" eaLnBrk="1" hangingPunct="1">
              <a:defRPr/>
            </a:pPr>
            <a:endParaRPr lang="en-US" dirty="0" smtClean="0">
              <a:latin typeface="Arial Narrow" pitchFamily="34" charset="0"/>
            </a:endParaRPr>
          </a:p>
          <a:p>
            <a:pPr lvl="1" eaLnBrk="1" hangingPunct="1">
              <a:defRPr/>
            </a:pPr>
            <a:endParaRPr lang="en-US" dirty="0" smtClean="0">
              <a:latin typeface="Arial Narrow" pitchFamily="34" charset="0"/>
            </a:endParaRPr>
          </a:p>
          <a:p>
            <a:pPr lvl="1" eaLnBrk="1" hangingPunct="1">
              <a:buFont typeface="Verdana" pitchFamily="34" charset="0"/>
              <a:buNone/>
              <a:defRPr/>
            </a:pPr>
            <a:endParaRPr lang="en-US" dirty="0" smtClean="0">
              <a:latin typeface="Arial Narrow" pitchFamily="34" charset="0"/>
            </a:endParaRPr>
          </a:p>
          <a:p>
            <a:pPr marL="849313" lvl="1" indent="-457200" eaLnBrk="1" hangingPunct="1">
              <a:buFont typeface="+mj-lt"/>
              <a:buAutoNum type="arabicPeriod"/>
              <a:defRPr/>
            </a:pPr>
            <a:endParaRPr lang="en-US" dirty="0" smtClean="0">
              <a:latin typeface="Arial Narrow" pitchFamily="34" charset="0"/>
            </a:endParaRPr>
          </a:p>
        </p:txBody>
      </p:sp>
      <p:sp>
        <p:nvSpPr>
          <p:cNvPr id="4" name="Title 3"/>
          <p:cNvSpPr>
            <a:spLocks noGrp="1"/>
          </p:cNvSpPr>
          <p:nvPr>
            <p:ph type="title"/>
          </p:nvPr>
        </p:nvSpPr>
        <p:spPr>
          <a:xfrm>
            <a:off x="251520" y="188640"/>
            <a:ext cx="6635080" cy="1066130"/>
          </a:xfrm>
        </p:spPr>
        <p:txBody>
          <a:bodyPr/>
          <a:lstStyle/>
          <a:p>
            <a:pPr algn="ctr" eaLnBrk="1" hangingPunct="1">
              <a:defRPr/>
            </a:pPr>
            <a:r>
              <a:rPr lang="en-US" sz="3600" b="0" dirty="0" smtClean="0">
                <a:solidFill>
                  <a:schemeClr val="tx1"/>
                </a:solidFill>
                <a:effectLst/>
                <a:latin typeface="Arial Narrow" pitchFamily="34" charset="0"/>
              </a:rPr>
              <a:t>THE BIG PICTURE</a:t>
            </a:r>
            <a:endParaRPr lang="en-US" sz="3600" b="0" dirty="0">
              <a:solidFill>
                <a:schemeClr val="tx1"/>
              </a:solidFill>
              <a:effectLst/>
              <a:latin typeface="Arial Narrow" pitchFamily="34" charset="0"/>
            </a:endParaRPr>
          </a:p>
        </p:txBody>
      </p:sp>
      <p:pic>
        <p:nvPicPr>
          <p:cNvPr id="16388"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p:cNvSpPr>
            <a:spLocks noGrp="1"/>
          </p:cNvSpPr>
          <p:nvPr>
            <p:ph idx="1"/>
          </p:nvPr>
        </p:nvSpPr>
        <p:spPr/>
        <p:txBody>
          <a:bodyPr/>
          <a:lstStyle/>
          <a:p>
            <a:pPr lvl="1" eaLnBrk="1" hangingPunct="1">
              <a:buNone/>
            </a:pPr>
            <a:r>
              <a:rPr lang="en-US" dirty="0" smtClean="0">
                <a:latin typeface="Arial Narrow" pitchFamily="34" charset="0"/>
              </a:rPr>
              <a:t>Where possible;</a:t>
            </a:r>
          </a:p>
          <a:p>
            <a:pPr lvl="1" eaLnBrk="1" hangingPunct="1"/>
            <a:r>
              <a:rPr lang="en-US" dirty="0" err="1" smtClean="0">
                <a:latin typeface="Arial Narrow" pitchFamily="34" charset="0"/>
              </a:rPr>
              <a:t>Minimise</a:t>
            </a:r>
            <a:r>
              <a:rPr lang="en-US" dirty="0" smtClean="0">
                <a:latin typeface="Arial Narrow" pitchFamily="34" charset="0"/>
              </a:rPr>
              <a:t> </a:t>
            </a:r>
            <a:r>
              <a:rPr lang="en-US" dirty="0" smtClean="0">
                <a:latin typeface="Arial Narrow" pitchFamily="34" charset="0"/>
              </a:rPr>
              <a:t>labour required to un-pack tendons. </a:t>
            </a:r>
            <a:r>
              <a:rPr lang="en-US" dirty="0" err="1" smtClean="0">
                <a:latin typeface="Arial Narrow" pitchFamily="34" charset="0"/>
              </a:rPr>
              <a:t>Eg</a:t>
            </a:r>
            <a:r>
              <a:rPr lang="en-US" dirty="0" smtClean="0">
                <a:latin typeface="Arial Narrow" pitchFamily="34" charset="0"/>
              </a:rPr>
              <a:t> straight tendons, all facing one way</a:t>
            </a:r>
          </a:p>
          <a:p>
            <a:pPr lvl="1" eaLnBrk="1" hangingPunct="1"/>
            <a:r>
              <a:rPr lang="en-US" dirty="0" err="1" smtClean="0">
                <a:latin typeface="Arial Narrow" pitchFamily="34" charset="0"/>
              </a:rPr>
              <a:t>Minimise</a:t>
            </a:r>
            <a:r>
              <a:rPr lang="en-US" dirty="0" smtClean="0">
                <a:latin typeface="Arial Narrow" pitchFamily="34" charset="0"/>
              </a:rPr>
              <a:t> labour  in assembling components . </a:t>
            </a:r>
            <a:r>
              <a:rPr lang="en-US" dirty="0" err="1" smtClean="0">
                <a:latin typeface="Arial Narrow" pitchFamily="34" charset="0"/>
              </a:rPr>
              <a:t>Eg</a:t>
            </a:r>
            <a:r>
              <a:rPr lang="en-US" dirty="0" smtClean="0">
                <a:latin typeface="Arial Narrow" pitchFamily="34" charset="0"/>
              </a:rPr>
              <a:t> End fittings attached to </a:t>
            </a:r>
            <a:r>
              <a:rPr lang="en-US" dirty="0" smtClean="0">
                <a:latin typeface="Arial Narrow" pitchFamily="34" charset="0"/>
              </a:rPr>
              <a:t>cable, in built-grout/breather tubes, in-built grout adaptor</a:t>
            </a:r>
            <a:endParaRPr lang="en-US" dirty="0" smtClean="0">
              <a:latin typeface="Arial Narrow" pitchFamily="34" charset="0"/>
            </a:endParaRPr>
          </a:p>
          <a:p>
            <a:pPr lvl="1" eaLnBrk="1" hangingPunct="1"/>
            <a:r>
              <a:rPr lang="en-US" dirty="0" smtClean="0">
                <a:latin typeface="Arial Narrow" pitchFamily="34" charset="0"/>
              </a:rPr>
              <a:t>Packaging must have added safety due to more personnel exposed within the confinement of a development heading. </a:t>
            </a:r>
            <a:r>
              <a:rPr lang="en-US" dirty="0" err="1" smtClean="0">
                <a:latin typeface="Arial Narrow" pitchFamily="34" charset="0"/>
              </a:rPr>
              <a:t>Eg</a:t>
            </a:r>
            <a:r>
              <a:rPr lang="en-US" dirty="0" smtClean="0">
                <a:latin typeface="Arial Narrow" pitchFamily="34" charset="0"/>
              </a:rPr>
              <a:t> plastic strapping, rounded corners on </a:t>
            </a:r>
            <a:r>
              <a:rPr lang="en-US" dirty="0" smtClean="0">
                <a:latin typeface="Arial Narrow" pitchFamily="34" charset="0"/>
              </a:rPr>
              <a:t>trays, QDS duck bills purpose built</a:t>
            </a:r>
            <a:endParaRPr lang="en-US" dirty="0" smtClean="0">
              <a:latin typeface="Arial Narrow" pitchFamily="34" charset="0"/>
            </a:endParaRPr>
          </a:p>
          <a:p>
            <a:pPr lvl="1" eaLnBrk="1" hangingPunct="1"/>
            <a:r>
              <a:rPr lang="en-US" dirty="0" smtClean="0">
                <a:latin typeface="Arial Narrow" pitchFamily="34" charset="0"/>
              </a:rPr>
              <a:t>Clear identification of components is critical to ensure operators do not mix up with primary support products. </a:t>
            </a:r>
            <a:r>
              <a:rPr lang="en-US" dirty="0" err="1" smtClean="0">
                <a:latin typeface="Arial Narrow" pitchFamily="34" charset="0"/>
              </a:rPr>
              <a:t>Eg</a:t>
            </a:r>
            <a:r>
              <a:rPr lang="en-US" dirty="0" smtClean="0">
                <a:latin typeface="Arial Narrow" pitchFamily="34" charset="0"/>
              </a:rPr>
              <a:t> resin labels, </a:t>
            </a:r>
            <a:r>
              <a:rPr lang="en-US" dirty="0" smtClean="0">
                <a:latin typeface="Arial Narrow" pitchFamily="34" charset="0"/>
              </a:rPr>
              <a:t>different colour coding</a:t>
            </a:r>
            <a:endParaRPr lang="en-US" dirty="0" smtClean="0">
              <a:latin typeface="Arial Narrow" pitchFamily="34" charset="0"/>
            </a:endParaRPr>
          </a:p>
          <a:p>
            <a:pPr lvl="1" eaLnBrk="1" hangingPunct="1"/>
            <a:endParaRPr lang="en-US" dirty="0" smtClean="0">
              <a:latin typeface="Arial Narrow" pitchFamily="34" charset="0"/>
            </a:endParaRPr>
          </a:p>
        </p:txBody>
      </p:sp>
      <p:sp>
        <p:nvSpPr>
          <p:cNvPr id="4" name="Title 3"/>
          <p:cNvSpPr>
            <a:spLocks noGrp="1"/>
          </p:cNvSpPr>
          <p:nvPr>
            <p:ph type="title"/>
          </p:nvPr>
        </p:nvSpPr>
        <p:spPr>
          <a:xfrm>
            <a:off x="251520" y="188640"/>
            <a:ext cx="6635080" cy="1066130"/>
          </a:xfrm>
        </p:spPr>
        <p:txBody>
          <a:bodyPr/>
          <a:lstStyle/>
          <a:p>
            <a:pPr algn="ctr" eaLnBrk="1" hangingPunct="1">
              <a:defRPr/>
            </a:pPr>
            <a:r>
              <a:rPr lang="en-US" sz="3600" b="0" dirty="0" smtClean="0">
                <a:solidFill>
                  <a:schemeClr val="tx1"/>
                </a:solidFill>
                <a:effectLst/>
                <a:latin typeface="Arial Narrow" pitchFamily="34" charset="0"/>
              </a:rPr>
              <a:t>Packaging</a:t>
            </a:r>
            <a:endParaRPr lang="en-US" sz="3600" b="0" dirty="0">
              <a:solidFill>
                <a:schemeClr val="tx1"/>
              </a:solidFill>
              <a:effectLst/>
              <a:latin typeface="Arial Narrow" pitchFamily="34" charset="0"/>
            </a:endParaRPr>
          </a:p>
        </p:txBody>
      </p:sp>
      <p:pic>
        <p:nvPicPr>
          <p:cNvPr id="18436"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p:cNvSpPr>
            <a:spLocks noGrp="1"/>
          </p:cNvSpPr>
          <p:nvPr>
            <p:ph idx="1"/>
          </p:nvPr>
        </p:nvSpPr>
        <p:spPr/>
        <p:txBody>
          <a:bodyPr/>
          <a:lstStyle/>
          <a:p>
            <a:pPr lvl="1" eaLnBrk="1" hangingPunct="1">
              <a:buNone/>
            </a:pPr>
            <a:r>
              <a:rPr lang="en-US" dirty="0" smtClean="0">
                <a:latin typeface="Arial Narrow" pitchFamily="34" charset="0"/>
              </a:rPr>
              <a:t>Where possible </a:t>
            </a:r>
            <a:r>
              <a:rPr lang="en-US" dirty="0" smtClean="0">
                <a:latin typeface="Arial Narrow" pitchFamily="34" charset="0"/>
              </a:rPr>
              <a:t>;</a:t>
            </a:r>
          </a:p>
          <a:p>
            <a:pPr lvl="1" eaLnBrk="1" hangingPunct="1"/>
            <a:r>
              <a:rPr lang="en-US" dirty="0" smtClean="0">
                <a:latin typeface="Arial Narrow" pitchFamily="34" charset="0"/>
              </a:rPr>
              <a:t>use </a:t>
            </a:r>
            <a:r>
              <a:rPr lang="en-US" dirty="0" smtClean="0">
                <a:latin typeface="Arial Narrow" pitchFamily="34" charset="0"/>
              </a:rPr>
              <a:t>the same drill bit, plate, </a:t>
            </a:r>
            <a:r>
              <a:rPr lang="en-US" dirty="0" smtClean="0">
                <a:latin typeface="Arial Narrow" pitchFamily="34" charset="0"/>
              </a:rPr>
              <a:t>resin and </a:t>
            </a:r>
            <a:r>
              <a:rPr lang="en-US" dirty="0" smtClean="0">
                <a:latin typeface="Arial Narrow" pitchFamily="34" charset="0"/>
              </a:rPr>
              <a:t>dolly as primary support products </a:t>
            </a:r>
            <a:r>
              <a:rPr lang="en-US" dirty="0" smtClean="0">
                <a:latin typeface="Arial Narrow" pitchFamily="34" charset="0"/>
              </a:rPr>
              <a:t>to </a:t>
            </a:r>
            <a:r>
              <a:rPr lang="en-US" dirty="0" err="1" smtClean="0">
                <a:latin typeface="Arial Narrow" pitchFamily="34" charset="0"/>
              </a:rPr>
              <a:t>minimise</a:t>
            </a:r>
            <a:r>
              <a:rPr lang="en-US" dirty="0" smtClean="0">
                <a:latin typeface="Arial Narrow" pitchFamily="34" charset="0"/>
              </a:rPr>
              <a:t> ‘operator error’. </a:t>
            </a:r>
            <a:r>
              <a:rPr lang="en-US" dirty="0" err="1" smtClean="0">
                <a:latin typeface="Arial Narrow" pitchFamily="34" charset="0"/>
              </a:rPr>
              <a:t>Eg</a:t>
            </a:r>
            <a:r>
              <a:rPr lang="en-US" dirty="0" smtClean="0">
                <a:latin typeface="Arial Narrow" pitchFamily="34" charset="0"/>
              </a:rPr>
              <a:t> Introducing a 28mm bit for tendons will lead to using 28mm bits with primary support where the design may be 27mm bits.</a:t>
            </a:r>
          </a:p>
          <a:p>
            <a:pPr lvl="1" eaLnBrk="1" hangingPunct="1"/>
            <a:r>
              <a:rPr lang="en-US" dirty="0" smtClean="0">
                <a:latin typeface="Arial Narrow" pitchFamily="34" charset="0"/>
              </a:rPr>
              <a:t>Where possible use the same tendon components as used outbye </a:t>
            </a:r>
            <a:r>
              <a:rPr lang="en-US" dirty="0" err="1" smtClean="0">
                <a:latin typeface="Arial Narrow" pitchFamily="34" charset="0"/>
              </a:rPr>
              <a:t>Eg</a:t>
            </a:r>
            <a:r>
              <a:rPr lang="en-US" dirty="0" smtClean="0">
                <a:latin typeface="Arial Narrow" pitchFamily="34" charset="0"/>
              </a:rPr>
              <a:t> Same diameter cables throughout the same mine means only one tendon tensioner , B&amp;W and mixing dolly on site.</a:t>
            </a:r>
          </a:p>
          <a:p>
            <a:pPr lvl="1" eaLnBrk="1" hangingPunct="1"/>
            <a:r>
              <a:rPr lang="en-US" dirty="0" smtClean="0">
                <a:latin typeface="Arial Narrow" pitchFamily="34" charset="0"/>
              </a:rPr>
              <a:t>Different sized cables can lead to incorrect B&amp;W and tensioners being used on cables which poses a major safety hazard of slipping end fittings, falling tensioners.</a:t>
            </a:r>
          </a:p>
        </p:txBody>
      </p:sp>
      <p:sp>
        <p:nvSpPr>
          <p:cNvPr id="4" name="Title 3"/>
          <p:cNvSpPr>
            <a:spLocks noGrp="1"/>
          </p:cNvSpPr>
          <p:nvPr>
            <p:ph type="title"/>
          </p:nvPr>
        </p:nvSpPr>
        <p:spPr>
          <a:xfrm>
            <a:off x="251520" y="188640"/>
            <a:ext cx="6635080" cy="1066130"/>
          </a:xfrm>
        </p:spPr>
        <p:txBody>
          <a:bodyPr/>
          <a:lstStyle/>
          <a:p>
            <a:pPr algn="ctr" eaLnBrk="1" hangingPunct="1">
              <a:defRPr/>
            </a:pPr>
            <a:r>
              <a:rPr lang="en-US" sz="3600" b="0" dirty="0" smtClean="0">
                <a:solidFill>
                  <a:schemeClr val="tx1"/>
                </a:solidFill>
                <a:effectLst/>
                <a:latin typeface="Arial Narrow" pitchFamily="34" charset="0"/>
              </a:rPr>
              <a:t>Standardisation</a:t>
            </a:r>
            <a:endParaRPr lang="en-US" sz="3600" b="0" dirty="0">
              <a:solidFill>
                <a:schemeClr val="tx1"/>
              </a:solidFill>
              <a:effectLst/>
              <a:latin typeface="Arial Narrow" pitchFamily="34" charset="0"/>
            </a:endParaRPr>
          </a:p>
        </p:txBody>
      </p:sp>
      <p:pic>
        <p:nvPicPr>
          <p:cNvPr id="19460"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p:cNvSpPr>
            <a:spLocks noGrp="1"/>
          </p:cNvSpPr>
          <p:nvPr>
            <p:ph idx="1"/>
          </p:nvPr>
        </p:nvSpPr>
        <p:spPr/>
        <p:txBody>
          <a:bodyPr/>
          <a:lstStyle/>
          <a:p>
            <a:pPr lvl="1" eaLnBrk="1" hangingPunct="1"/>
            <a:r>
              <a:rPr lang="en-US" sz="2800" dirty="0" smtClean="0">
                <a:latin typeface="Arial Narrow" pitchFamily="34" charset="0"/>
              </a:rPr>
              <a:t>Typically mines only start installing tendons off the miner when they have </a:t>
            </a:r>
            <a:r>
              <a:rPr lang="en-US" sz="2800" dirty="0" smtClean="0">
                <a:latin typeface="Arial Narrow" pitchFamily="34" charset="0"/>
              </a:rPr>
              <a:t>to -TARP driven and/or bad roof </a:t>
            </a:r>
            <a:endParaRPr lang="en-US" sz="2800" dirty="0" smtClean="0">
              <a:latin typeface="Arial Narrow" pitchFamily="34" charset="0"/>
            </a:endParaRPr>
          </a:p>
          <a:p>
            <a:pPr lvl="1" eaLnBrk="1" hangingPunct="1"/>
            <a:r>
              <a:rPr lang="en-US" sz="2800" dirty="0" smtClean="0">
                <a:latin typeface="Arial Narrow" pitchFamily="34" charset="0"/>
              </a:rPr>
              <a:t>The large number of operators across all 24/7 shifts need intense training with theory and UNDERGROUND supervision to ensure the tendons will be installed correctly to control the almost certain roof displacement</a:t>
            </a:r>
          </a:p>
          <a:p>
            <a:pPr lvl="1" eaLnBrk="1" hangingPunct="1"/>
            <a:endParaRPr lang="en-US" sz="2800" dirty="0" smtClean="0">
              <a:latin typeface="Arial Narrow" pitchFamily="34" charset="0"/>
            </a:endParaRPr>
          </a:p>
        </p:txBody>
      </p:sp>
      <p:sp>
        <p:nvSpPr>
          <p:cNvPr id="4" name="Title 3"/>
          <p:cNvSpPr>
            <a:spLocks noGrp="1"/>
          </p:cNvSpPr>
          <p:nvPr>
            <p:ph type="title"/>
          </p:nvPr>
        </p:nvSpPr>
        <p:spPr>
          <a:xfrm>
            <a:off x="251520" y="188640"/>
            <a:ext cx="6635080" cy="1066130"/>
          </a:xfrm>
        </p:spPr>
        <p:txBody>
          <a:bodyPr/>
          <a:lstStyle/>
          <a:p>
            <a:pPr algn="ctr" eaLnBrk="1" hangingPunct="1">
              <a:defRPr/>
            </a:pPr>
            <a:r>
              <a:rPr lang="en-US" sz="3600" b="0" dirty="0" smtClean="0">
                <a:solidFill>
                  <a:schemeClr val="tx1"/>
                </a:solidFill>
                <a:effectLst/>
                <a:latin typeface="Arial Narrow" pitchFamily="34" charset="0"/>
              </a:rPr>
              <a:t>Training</a:t>
            </a:r>
            <a:endParaRPr lang="en-US" sz="3600" b="0" dirty="0">
              <a:solidFill>
                <a:schemeClr val="tx1"/>
              </a:solidFill>
              <a:effectLst/>
              <a:latin typeface="Arial Narrow" pitchFamily="34" charset="0"/>
            </a:endParaRPr>
          </a:p>
        </p:txBody>
      </p:sp>
      <p:pic>
        <p:nvPicPr>
          <p:cNvPr id="20484"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p:cNvSpPr>
            <a:spLocks noGrp="1"/>
          </p:cNvSpPr>
          <p:nvPr>
            <p:ph idx="1"/>
          </p:nvPr>
        </p:nvSpPr>
        <p:spPr/>
        <p:txBody>
          <a:bodyPr/>
          <a:lstStyle/>
          <a:p>
            <a:pPr lvl="1" eaLnBrk="1" hangingPunct="1">
              <a:buFont typeface="Verdana" pitchFamily="34" charset="0"/>
              <a:buNone/>
            </a:pPr>
            <a:r>
              <a:rPr lang="en-US" dirty="0" smtClean="0">
                <a:latin typeface="Arial Narrow" pitchFamily="34" charset="0"/>
              </a:rPr>
              <a:t>The following slides detail the two main Jennmar tendon systems </a:t>
            </a:r>
            <a:r>
              <a:rPr lang="en-US" dirty="0" smtClean="0">
                <a:latin typeface="Arial Narrow" pitchFamily="34" charset="0"/>
              </a:rPr>
              <a:t>that are design </a:t>
            </a:r>
            <a:r>
              <a:rPr lang="en-US" dirty="0" smtClean="0">
                <a:latin typeface="Arial Narrow" pitchFamily="34" charset="0"/>
              </a:rPr>
              <a:t>focused for </a:t>
            </a:r>
            <a:r>
              <a:rPr lang="en-US" dirty="0" smtClean="0">
                <a:latin typeface="Arial Narrow" pitchFamily="34" charset="0"/>
              </a:rPr>
              <a:t>Roadway Development</a:t>
            </a:r>
            <a:endParaRPr lang="en-US" dirty="0" smtClean="0">
              <a:latin typeface="Arial Narrow" pitchFamily="34" charset="0"/>
            </a:endParaRPr>
          </a:p>
          <a:p>
            <a:pPr lvl="1" eaLnBrk="1" hangingPunct="1">
              <a:buFont typeface="Verdana" pitchFamily="34" charset="0"/>
              <a:buNone/>
            </a:pPr>
            <a:endParaRPr lang="en-US" dirty="0" smtClean="0">
              <a:latin typeface="Arial Narrow" pitchFamily="34" charset="0"/>
            </a:endParaRPr>
          </a:p>
          <a:p>
            <a:pPr lvl="1" eaLnBrk="1" hangingPunct="1"/>
            <a:r>
              <a:rPr lang="en-US" sz="3600" dirty="0" smtClean="0">
                <a:latin typeface="Arial Narrow" pitchFamily="34" charset="0"/>
              </a:rPr>
              <a:t>Hollow TG </a:t>
            </a:r>
            <a:r>
              <a:rPr lang="en-US" sz="3600" dirty="0" smtClean="0">
                <a:latin typeface="Arial Narrow" pitchFamily="34" charset="0"/>
              </a:rPr>
              <a:t>cables </a:t>
            </a:r>
            <a:r>
              <a:rPr lang="en-US" sz="2400" dirty="0" smtClean="0">
                <a:latin typeface="Arial Narrow" pitchFamily="34" charset="0"/>
              </a:rPr>
              <a:t>- post </a:t>
            </a:r>
            <a:r>
              <a:rPr lang="en-US" sz="2400" dirty="0" err="1" smtClean="0">
                <a:latin typeface="Arial Narrow" pitchFamily="34" charset="0"/>
              </a:rPr>
              <a:t>groutable</a:t>
            </a:r>
            <a:r>
              <a:rPr lang="en-US" sz="2400" dirty="0" smtClean="0">
                <a:latin typeface="Arial Narrow" pitchFamily="34" charset="0"/>
              </a:rPr>
              <a:t> 4 m – 10 m</a:t>
            </a:r>
            <a:endParaRPr lang="en-US" sz="2400" dirty="0" smtClean="0">
              <a:latin typeface="Arial Narrow" pitchFamily="34" charset="0"/>
            </a:endParaRPr>
          </a:p>
          <a:p>
            <a:pPr lvl="1" eaLnBrk="1" hangingPunct="1"/>
            <a:r>
              <a:rPr lang="en-US" sz="3600" dirty="0" smtClean="0">
                <a:latin typeface="Arial Narrow" pitchFamily="34" charset="0"/>
              </a:rPr>
              <a:t>SuperStrand </a:t>
            </a:r>
            <a:r>
              <a:rPr lang="en-US" sz="3600" dirty="0" err="1" smtClean="0">
                <a:latin typeface="Arial Narrow" pitchFamily="34" charset="0"/>
              </a:rPr>
              <a:t>ToTo</a:t>
            </a:r>
            <a:r>
              <a:rPr lang="en-US" sz="3600" dirty="0" smtClean="0">
                <a:latin typeface="Arial Narrow" pitchFamily="34" charset="0"/>
              </a:rPr>
              <a:t>  </a:t>
            </a:r>
            <a:r>
              <a:rPr lang="en-US" sz="3600" dirty="0" smtClean="0">
                <a:latin typeface="Arial Narrow" pitchFamily="34" charset="0"/>
              </a:rPr>
              <a:t>cables </a:t>
            </a:r>
            <a:r>
              <a:rPr lang="en-US" sz="2400" dirty="0" smtClean="0">
                <a:latin typeface="Arial Narrow" pitchFamily="34" charset="0"/>
              </a:rPr>
              <a:t>– resin anchored 4m – 8m </a:t>
            </a:r>
            <a:endParaRPr lang="en-US" sz="2400" dirty="0" smtClean="0">
              <a:latin typeface="Arial Narrow" pitchFamily="34" charset="0"/>
            </a:endParaRPr>
          </a:p>
        </p:txBody>
      </p:sp>
      <p:sp>
        <p:nvSpPr>
          <p:cNvPr id="4" name="Title 3"/>
          <p:cNvSpPr>
            <a:spLocks noGrp="1"/>
          </p:cNvSpPr>
          <p:nvPr>
            <p:ph type="title"/>
          </p:nvPr>
        </p:nvSpPr>
        <p:spPr>
          <a:xfrm>
            <a:off x="251520" y="188640"/>
            <a:ext cx="6635080" cy="1066130"/>
          </a:xfrm>
        </p:spPr>
        <p:txBody>
          <a:bodyPr>
            <a:normAutofit/>
          </a:bodyPr>
          <a:lstStyle/>
          <a:p>
            <a:pPr algn="ctr" eaLnBrk="1" hangingPunct="1">
              <a:defRPr/>
            </a:pPr>
            <a:r>
              <a:rPr lang="en-US" sz="4000" b="0" dirty="0" smtClean="0">
                <a:solidFill>
                  <a:schemeClr val="tx1"/>
                </a:solidFill>
                <a:effectLst/>
                <a:latin typeface="Arial Narrow" pitchFamily="34" charset="0"/>
              </a:rPr>
              <a:t>Jennmar Products &amp; Applications</a:t>
            </a:r>
            <a:endParaRPr lang="en-US" sz="4000" b="0" dirty="0">
              <a:solidFill>
                <a:schemeClr val="tx1"/>
              </a:solidFill>
              <a:effectLst/>
              <a:latin typeface="Arial Narrow" pitchFamily="34" charset="0"/>
            </a:endParaRPr>
          </a:p>
        </p:txBody>
      </p:sp>
      <p:pic>
        <p:nvPicPr>
          <p:cNvPr id="21508" name="Picture 5" descr="Jennmar AUS.jpg"/>
          <p:cNvPicPr>
            <a:picLocks noChangeAspect="1"/>
          </p:cNvPicPr>
          <p:nvPr/>
        </p:nvPicPr>
        <p:blipFill>
          <a:blip r:embed="rId2" cstate="print"/>
          <a:srcRect/>
          <a:stretch>
            <a:fillRect/>
          </a:stretch>
        </p:blipFill>
        <p:spPr bwMode="auto">
          <a:xfrm>
            <a:off x="7165975" y="188913"/>
            <a:ext cx="197802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4170</TotalTime>
  <Words>1606</Words>
  <Application>Microsoft Office PowerPoint</Application>
  <PresentationFormat>On-screen Show (4:3)</PresentationFormat>
  <Paragraphs>132</Paragraphs>
  <Slides>22</Slides>
  <Notes>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3" baseType="lpstr">
      <vt:lpstr>Arial</vt:lpstr>
      <vt:lpstr>Lucida Sans Unicode</vt:lpstr>
      <vt:lpstr>Wingdings 3</vt:lpstr>
      <vt:lpstr>Verdana</vt:lpstr>
      <vt:lpstr>Wingdings 2</vt:lpstr>
      <vt:lpstr>Calibri</vt:lpstr>
      <vt:lpstr>Arial Narrow</vt:lpstr>
      <vt:lpstr>Wingdings</vt:lpstr>
      <vt:lpstr>Times New Roman</vt:lpstr>
      <vt:lpstr>Concourse</vt:lpstr>
      <vt:lpstr>AutoCAD LT Drawing</vt:lpstr>
      <vt:lpstr>Slide 1</vt:lpstr>
      <vt:lpstr>Long Tendon System Designed for Roadway Development</vt:lpstr>
      <vt:lpstr>The step changes</vt:lpstr>
      <vt:lpstr>DESIGN FOCUS ON THE “Operator”</vt:lpstr>
      <vt:lpstr>THE BIG PICTURE</vt:lpstr>
      <vt:lpstr>Packaging</vt:lpstr>
      <vt:lpstr>Standardisation</vt:lpstr>
      <vt:lpstr>Training</vt:lpstr>
      <vt:lpstr>Jennmar Products &amp; Applications</vt:lpstr>
      <vt:lpstr>Hollow TG Cable</vt:lpstr>
      <vt:lpstr>Hollow TG Cable</vt:lpstr>
      <vt:lpstr>SuperStrand ToTo </vt:lpstr>
      <vt:lpstr>ToTo Specifications</vt:lpstr>
      <vt:lpstr>Tiger Dolly  Specifications</vt:lpstr>
      <vt:lpstr>ToTo Installation</vt:lpstr>
      <vt:lpstr>Tensioning with Tiger Dolly</vt:lpstr>
      <vt:lpstr>Automated Push Button Bolting Rigs</vt:lpstr>
      <vt:lpstr>Slide 18</vt:lpstr>
      <vt:lpstr>Jennmar initiative with equipment changes to drill pot height</vt:lpstr>
      <vt:lpstr>Correct drill steel length</vt:lpstr>
      <vt:lpstr>Gripper Jaws</vt:lpstr>
      <vt:lpstr>Thanks for your attention       For further information:  Tim Gaudry – tgaudry@jennmar.com.au Peter Craig – pcraig@jennmar.com.au  ANY QUESTIONS ??  </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adodds</dc:creator>
  <cp:lastModifiedBy> </cp:lastModifiedBy>
  <cp:revision>307</cp:revision>
  <dcterms:created xsi:type="dcterms:W3CDTF">2007-05-11T05:49:49Z</dcterms:created>
  <dcterms:modified xsi:type="dcterms:W3CDTF">2011-10-17T07:28:11Z</dcterms:modified>
</cp:coreProperties>
</file>