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79" r:id="rId3"/>
    <p:sldId id="271" r:id="rId4"/>
    <p:sldId id="257" r:id="rId5"/>
    <p:sldId id="258" r:id="rId6"/>
    <p:sldId id="259" r:id="rId7"/>
    <p:sldId id="287" r:id="rId8"/>
    <p:sldId id="297" r:id="rId9"/>
    <p:sldId id="277" r:id="rId10"/>
    <p:sldId id="273" r:id="rId11"/>
    <p:sldId id="291" r:id="rId12"/>
    <p:sldId id="260" r:id="rId13"/>
    <p:sldId id="286" r:id="rId14"/>
    <p:sldId id="268" r:id="rId15"/>
    <p:sldId id="261" r:id="rId16"/>
    <p:sldId id="262" r:id="rId17"/>
    <p:sldId id="264" r:id="rId18"/>
    <p:sldId id="270" r:id="rId19"/>
    <p:sldId id="288" r:id="rId20"/>
    <p:sldId id="292" r:id="rId21"/>
    <p:sldId id="296" r:id="rId22"/>
    <p:sldId id="294" r:id="rId23"/>
    <p:sldId id="275" r:id="rId24"/>
    <p:sldId id="265" r:id="rId25"/>
    <p:sldId id="282" r:id="rId26"/>
    <p:sldId id="293" r:id="rId27"/>
    <p:sldId id="295" r:id="rId28"/>
    <p:sldId id="266" r:id="rId29"/>
    <p:sldId id="289" r:id="rId30"/>
  </p:sldIdLst>
  <p:sldSz cx="9144000" cy="6858000" type="screen4x3"/>
  <p:notesSz cx="6735763" cy="9799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98401" autoAdjust="0"/>
  </p:normalViewPr>
  <p:slideViewPr>
    <p:cSldViewPr>
      <p:cViewPr varScale="1">
        <p:scale>
          <a:sx n="73" d="100"/>
          <a:sy n="73" d="100"/>
        </p:scale>
        <p:origin x="-106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F:\sgpl%20company\presentations\point%20anchored%20and%20grouted%20cabl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257666612931342"/>
          <c:y val="5.1400554097404488E-2"/>
          <c:w val="0.81634693073617171"/>
          <c:h val="0.73461646338020725"/>
        </c:manualLayout>
      </c:layout>
      <c:scatterChart>
        <c:scatterStyle val="smoothMarker"/>
        <c:varyColors val="0"/>
        <c:ser>
          <c:idx val="0"/>
          <c:order val="0"/>
          <c:tx>
            <c:v>Point anchored</c:v>
          </c:tx>
          <c:marker>
            <c:symbol val="none"/>
          </c:marker>
          <c:xVal>
            <c:numRef>
              <c:f>'point anchored'!$C$6:$C$15</c:f>
              <c:numCache>
                <c:formatCode>General</c:formatCode>
                <c:ptCount val="10"/>
                <c:pt idx="0">
                  <c:v>0</c:v>
                </c:pt>
                <c:pt idx="1">
                  <c:v>1.137931034500979</c:v>
                </c:pt>
                <c:pt idx="2">
                  <c:v>2.4827586207449044</c:v>
                </c:pt>
                <c:pt idx="3">
                  <c:v>10.13793103460895</c:v>
                </c:pt>
                <c:pt idx="4">
                  <c:v>15.000000000142053</c:v>
                </c:pt>
                <c:pt idx="5">
                  <c:v>18.931034482917127</c:v>
                </c:pt>
                <c:pt idx="6">
                  <c:v>20.89655172433309</c:v>
                </c:pt>
                <c:pt idx="7">
                  <c:v>22.965517241592043</c:v>
                </c:pt>
                <c:pt idx="8">
                  <c:v>24.310344827836015</c:v>
                </c:pt>
                <c:pt idx="9">
                  <c:v>25.758620689866159</c:v>
                </c:pt>
              </c:numCache>
            </c:numRef>
          </c:xVal>
          <c:yVal>
            <c:numRef>
              <c:f>'point anchored'!$D$6:$D$15</c:f>
              <c:numCache>
                <c:formatCode>General</c:formatCode>
                <c:ptCount val="10"/>
                <c:pt idx="0">
                  <c:v>145.67567567529014</c:v>
                </c:pt>
                <c:pt idx="1">
                  <c:v>329.18918918882872</c:v>
                </c:pt>
                <c:pt idx="2">
                  <c:v>442.70270270232533</c:v>
                </c:pt>
                <c:pt idx="3">
                  <c:v>569.45945945963467</c:v>
                </c:pt>
                <c:pt idx="4">
                  <c:v>580.81081081088041</c:v>
                </c:pt>
                <c:pt idx="5">
                  <c:v>594.05405405365411</c:v>
                </c:pt>
                <c:pt idx="6">
                  <c:v>527.83783783770741</c:v>
                </c:pt>
                <c:pt idx="7">
                  <c:v>529.7297297292356</c:v>
                </c:pt>
                <c:pt idx="8">
                  <c:v>368.91891891818767</c:v>
                </c:pt>
                <c:pt idx="9">
                  <c:v>270.54054054003279</c:v>
                </c:pt>
              </c:numCache>
            </c:numRef>
          </c:yVal>
          <c:smooth val="1"/>
        </c:ser>
        <c:ser>
          <c:idx val="1"/>
          <c:order val="1"/>
          <c:tx>
            <c:v>Grouted</c:v>
          </c:tx>
          <c:marker>
            <c:symbol val="none"/>
          </c:marker>
          <c:xVal>
            <c:numRef>
              <c:f>grouted!$C$6:$C$12</c:f>
              <c:numCache>
                <c:formatCode>General</c:formatCode>
                <c:ptCount val="7"/>
                <c:pt idx="0">
                  <c:v>0</c:v>
                </c:pt>
                <c:pt idx="1">
                  <c:v>0.99667774089907002</c:v>
                </c:pt>
                <c:pt idx="2">
                  <c:v>2.4916943521929404</c:v>
                </c:pt>
                <c:pt idx="3">
                  <c:v>3.7873754153507755</c:v>
                </c:pt>
                <c:pt idx="4">
                  <c:v>5.3820598007126499</c:v>
                </c:pt>
                <c:pt idx="5">
                  <c:v>7.3754152824560455</c:v>
                </c:pt>
                <c:pt idx="6">
                  <c:v>8.471760797423121</c:v>
                </c:pt>
              </c:numCache>
            </c:numRef>
          </c:xVal>
          <c:yVal>
            <c:numRef>
              <c:f>grouted!$D$6:$D$12</c:f>
              <c:numCache>
                <c:formatCode>General</c:formatCode>
                <c:ptCount val="7"/>
                <c:pt idx="0">
                  <c:v>5.8659217877632273</c:v>
                </c:pt>
                <c:pt idx="1">
                  <c:v>275.69832402229196</c:v>
                </c:pt>
                <c:pt idx="2">
                  <c:v>455.58659217850209</c:v>
                </c:pt>
                <c:pt idx="3">
                  <c:v>551.39664804426297</c:v>
                </c:pt>
                <c:pt idx="4">
                  <c:v>588.54748603346547</c:v>
                </c:pt>
                <c:pt idx="5">
                  <c:v>610.05586592189513</c:v>
                </c:pt>
                <c:pt idx="6">
                  <c:v>619.83240223393796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151296"/>
        <c:axId val="36153216"/>
      </c:scatterChart>
      <c:valAx>
        <c:axId val="36151296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2000"/>
                </a:pPr>
                <a:r>
                  <a:rPr lang="en-US" sz="2000"/>
                  <a:t>Displacement (mm)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36153216"/>
        <c:crosses val="autoZero"/>
        <c:crossBetween val="midCat"/>
      </c:valAx>
      <c:valAx>
        <c:axId val="3615321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2000"/>
                </a:pPr>
                <a:r>
                  <a:rPr lang="en-US" sz="2000"/>
                  <a:t>Load (kN)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3615129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28736204778126995"/>
          <c:y val="0.34517111942024697"/>
          <c:w val="0.39733360209701718"/>
          <c:h val="0.1674343832021005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</c:spPr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0.35564</cdr:x>
      <cdr:y>0.37646</cdr:y>
    </cdr:from>
    <cdr:to>
      <cdr:x>0.83089</cdr:x>
      <cdr:y>0.64973</cdr:y>
    </cdr:to>
    <cdr:sp macro="" textlink="">
      <cdr:nvSpPr>
        <cdr:cNvPr id="2" name="TextBox 11"/>
        <cdr:cNvSpPr txBox="1"/>
      </cdr:nvSpPr>
      <cdr:spPr>
        <a:xfrm xmlns:a="http://schemas.openxmlformats.org/drawingml/2006/main" rot="19102096">
          <a:off x="2586501" y="1653599"/>
          <a:ext cx="3456402" cy="120032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AU" dirty="0" smtClean="0">
              <a:solidFill>
                <a:srgbClr val="FF0000"/>
              </a:solidFill>
            </a:rPr>
            <a:t>No increase in installed capacity</a:t>
          </a:r>
        </a:p>
        <a:p xmlns:a="http://schemas.openxmlformats.org/drawingml/2006/main">
          <a:pPr algn="ctr"/>
          <a:r>
            <a:rPr lang="en-AU" dirty="0" smtClean="0">
              <a:solidFill>
                <a:srgbClr val="FF0000"/>
              </a:solidFill>
            </a:rPr>
            <a:t>Marginally stiffer </a:t>
          </a:r>
        </a:p>
        <a:p xmlns:a="http://schemas.openxmlformats.org/drawingml/2006/main">
          <a:pPr algn="ctr"/>
          <a:r>
            <a:rPr lang="en-AU" dirty="0" smtClean="0">
              <a:solidFill>
                <a:srgbClr val="FF0000"/>
              </a:solidFill>
            </a:rPr>
            <a:t>BRITTLE</a:t>
          </a:r>
        </a:p>
        <a:p xmlns:a="http://schemas.openxmlformats.org/drawingml/2006/main">
          <a:pPr algn="ctr"/>
          <a:r>
            <a:rPr lang="en-AU" dirty="0" smtClean="0">
              <a:solidFill>
                <a:srgbClr val="FF0000"/>
              </a:solidFill>
            </a:rPr>
            <a:t>TARP response at  </a:t>
          </a:r>
          <a:r>
            <a:rPr lang="en-AU" dirty="0" err="1" smtClean="0">
              <a:solidFill>
                <a:srgbClr val="FF0000"/>
              </a:solidFill>
            </a:rPr>
            <a:t>5mm</a:t>
          </a:r>
          <a:r>
            <a:rPr lang="en-AU" dirty="0" smtClean="0">
              <a:solidFill>
                <a:srgbClr val="FF0000"/>
              </a:solidFill>
            </a:rPr>
            <a:t> movement</a:t>
          </a:r>
          <a:endParaRPr lang="en-AU" dirty="0">
            <a:solidFill>
              <a:srgbClr val="FF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413" cy="490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0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E1042B3-BCC1-4712-B7A7-4B846C3BAF1E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07514"/>
            <a:ext cx="2919413" cy="490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07514"/>
            <a:ext cx="2919412" cy="490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EB7F4D1-7A68-4C17-A1B0-E0015C85315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29206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413" cy="490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0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1587970-4891-44C7-8172-C8C91C8AA85D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34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1" y="4654552"/>
            <a:ext cx="5389563" cy="4410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07514"/>
            <a:ext cx="2919413" cy="490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07514"/>
            <a:ext cx="2919412" cy="490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CF34B1D-AE97-49E7-89AD-0501D3116BF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46492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C48B43-5313-4592-B87A-BF7B4C3BF21F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8DC1A6-0BDE-4A8D-8C89-663662B6FE48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A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F34B1D-AE97-49E7-89AD-0501D3116BF3}" type="slidenum">
              <a:rPr lang="en-AU" smtClean="0"/>
              <a:pPr>
                <a:defRPr/>
              </a:pPr>
              <a:t>13</a:t>
            </a:fld>
            <a:endParaRPr lang="en-A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1C2F96-55F4-4D16-B578-302A8CE74E54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A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92C651-01D7-4EC2-B922-7E523FD41EB4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A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E6BA80-8916-4FA3-A36D-72BC2BF91A7F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A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6A000D-B0A2-44FD-81E2-CFFE66D76676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A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1FBAB4-56D5-4107-BB7C-8E55449044DF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A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6D28AD-E0D3-4566-9B47-0155A453CB6D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A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68A112-06A7-4A7A-8BB9-25D5D15133D4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A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CC83F5-3798-47A1-B152-CCE7C94CF800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853C01-11A2-476B-B77B-1B0BC7D397E1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DFD9B3-9F6F-4FCC-9E4C-A6918325D268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9BA419-E634-4593-872B-866F805993BB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567BF7-4241-4B81-8504-B128E011F433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420716-0C7A-4652-BD03-E73277EA039F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A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4BCDB1-6002-477F-AEAE-8311B693A29D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3917666-B1F2-4660-9AE4-6C3A4CEAEFD4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9C9936-4AD9-4DC2-BD7A-FDA9B9227473}" type="slidenum">
              <a:rPr lang="en-A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F34B1D-AE97-49E7-89AD-0501D3116BF3}" type="slidenum">
              <a:rPr lang="en-AU" smtClean="0"/>
              <a:pPr>
                <a:defRPr/>
              </a:pPr>
              <a:t>11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G logo as JPEG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308725"/>
            <a:ext cx="479425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8"/>
          <p:cNvCxnSpPr/>
          <p:nvPr userDrawn="1"/>
        </p:nvCxnSpPr>
        <p:spPr>
          <a:xfrm>
            <a:off x="684213" y="6524625"/>
            <a:ext cx="79914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0E5FD-3C33-459B-A409-6191AC9F115B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99C90-46D0-4A49-90D4-C6805EC7983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6D2D2-AD45-4FDC-8D6B-4B1A2CE8AB81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87188-DCA6-454E-9FC9-E556CF6ED7E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68388-78A4-4AB3-A0B5-8B5253CBBBD7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992E1-C8C8-4112-8C13-23063A394D6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84C96-919B-4639-8B15-DCF954257663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F4590-A3C2-434F-8AFD-F6E447A2A1A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C40FF-90CD-46B7-B35D-17C50F45B081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06D50-425F-411E-832D-0C8CF225A5D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FC20F-A9BA-4A78-8C02-76B93E6758F4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F8E92-1EC0-42E8-A6E6-2895E069D46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FF245-95D9-447D-8A30-F0D5725DA1F4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FC100-D749-4AD4-A600-7D79966951C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3B8E7-5790-4FB4-967D-591A2EEA2D4C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86CE1-DB88-4527-8305-2861D3861E5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8D56D-3E8F-4D19-A1B4-7560E710F30C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4469F-23F5-4EF2-8EE3-05C794B1CEF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EBA15-AB0D-4A5C-A913-066280D97234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66F93-3B34-4C9F-B239-A89DB6D1E51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0F461-A5D7-47A2-89E0-E9EFB4FCEC0B}" type="datetimeFigureOut">
              <a:rPr lang="en-AU"/>
              <a:pPr>
                <a:defRPr/>
              </a:pPr>
              <a:t>17/10/2011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7B5C9-0E0F-4789-A169-B94AA9F8DA0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AU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1C56A8-5BEB-4AB5-8D72-B2FC2ACBFB1F}" type="datetimeFigureOut">
              <a:rPr lang="en-AU" smtClean="0"/>
              <a:pPr>
                <a:defRPr/>
              </a:pPr>
              <a:t>17/10/2011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074F01-E3FA-4634-8B4B-3F6160420B37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  <p:pic>
        <p:nvPicPr>
          <p:cNvPr id="1031" name="Picture 6" descr="SG logo as JPEG.JP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308725"/>
            <a:ext cx="479425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 userDrawn="1"/>
        </p:nvCxnSpPr>
        <p:spPr>
          <a:xfrm>
            <a:off x="684213" y="6524625"/>
            <a:ext cx="79914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Logical  framework for specifying roof support.</a:t>
            </a:r>
            <a:br>
              <a:rPr lang="en-AU" dirty="0" smtClean="0"/>
            </a:br>
            <a:r>
              <a:rPr lang="en-AU" sz="2800" i="1" dirty="0" smtClean="0"/>
              <a:t>Does it suggest alternative approaches to secondary support 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69160"/>
            <a:ext cx="6400800" cy="76964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dirty="0" smtClean="0"/>
              <a:t>Ross Seedsman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CSIRO data from Ulan tailgate contrary to </a:t>
            </a:r>
            <a:r>
              <a:rPr lang="en-AU" dirty="0" err="1" smtClean="0"/>
              <a:t>Poissons</a:t>
            </a:r>
            <a:r>
              <a:rPr lang="en-AU" dirty="0" smtClean="0"/>
              <a:t> ratio effect</a:t>
            </a:r>
            <a:endParaRPr lang="en-AU" dirty="0"/>
          </a:p>
        </p:txBody>
      </p:sp>
      <p:sp>
        <p:nvSpPr>
          <p:cNvPr id="2969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AU">
              <a:latin typeface="Calibri" pitchFamily="34" charset="0"/>
            </a:endParaRPr>
          </a:p>
        </p:txBody>
      </p:sp>
      <p:grpSp>
        <p:nvGrpSpPr>
          <p:cNvPr id="29699" name="Group 1"/>
          <p:cNvGrpSpPr>
            <a:grpSpLocks noChangeAspect="1"/>
          </p:cNvGrpSpPr>
          <p:nvPr/>
        </p:nvGrpSpPr>
        <p:grpSpPr bwMode="auto">
          <a:xfrm>
            <a:off x="1763713" y="1433513"/>
            <a:ext cx="5921375" cy="5191125"/>
            <a:chOff x="2297" y="531"/>
            <a:chExt cx="7119" cy="6245"/>
          </a:xfrm>
        </p:grpSpPr>
        <p:sp>
          <p:nvSpPr>
            <p:cNvPr id="29700" name="AutoShape 6"/>
            <p:cNvSpPr>
              <a:spLocks noChangeAspect="1" noChangeArrowheads="1" noTextEdit="1"/>
            </p:cNvSpPr>
            <p:nvPr/>
          </p:nvSpPr>
          <p:spPr bwMode="auto">
            <a:xfrm>
              <a:off x="2297" y="531"/>
              <a:ext cx="7119" cy="624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9701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7" y="671"/>
              <a:ext cx="5656" cy="277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29702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" y="3599"/>
              <a:ext cx="5558" cy="269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29703" name="Text Box 3"/>
            <p:cNvSpPr txBox="1">
              <a:spLocks noChangeArrowheads="1"/>
            </p:cNvSpPr>
            <p:nvPr/>
          </p:nvSpPr>
          <p:spPr bwMode="auto">
            <a:xfrm>
              <a:off x="3398" y="1119"/>
              <a:ext cx="3080" cy="2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0" bIns="0"/>
            <a:lstStyle/>
            <a:p>
              <a:pPr algn="ctr"/>
              <a:r>
                <a:rPr lang="en-AU" sz="1600" b="1">
                  <a:latin typeface="Calibri" pitchFamily="34" charset="0"/>
                  <a:cs typeface="Times New Roman" pitchFamily="18" charset="0"/>
                </a:rPr>
                <a:t>Increases in vertical stress</a:t>
              </a:r>
              <a:endParaRPr lang="en-AU" sz="1600" b="1">
                <a:cs typeface="Arial" charset="0"/>
              </a:endParaRPr>
            </a:p>
          </p:txBody>
        </p:sp>
        <p:sp>
          <p:nvSpPr>
            <p:cNvPr id="29704" name="Text Box 2"/>
            <p:cNvSpPr txBox="1">
              <a:spLocks noChangeArrowheads="1"/>
            </p:cNvSpPr>
            <p:nvPr/>
          </p:nvSpPr>
          <p:spPr bwMode="auto">
            <a:xfrm>
              <a:off x="3398" y="5068"/>
              <a:ext cx="3671" cy="2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0" bIns="0"/>
            <a:lstStyle/>
            <a:p>
              <a:pPr algn="ctr"/>
              <a:r>
                <a:rPr lang="en-AU" sz="1600" b="1">
                  <a:latin typeface="Calibri" pitchFamily="34" charset="0"/>
                  <a:cs typeface="Times New Roman" pitchFamily="18" charset="0"/>
                </a:rPr>
                <a:t>Decreases in horizontal stress</a:t>
              </a:r>
              <a:endParaRPr lang="en-AU" sz="1600" b="1">
                <a:cs typeface="Arial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228184" y="6033662"/>
            <a:ext cx="240322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AU" dirty="0" smtClean="0"/>
              <a:t>From </a:t>
            </a:r>
            <a:r>
              <a:rPr lang="en-AU" dirty="0" err="1" smtClean="0"/>
              <a:t>Shen</a:t>
            </a:r>
            <a:r>
              <a:rPr lang="en-AU" dirty="0" smtClean="0"/>
              <a:t> et al 2006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2002 - Middle Goonyella coal roof suggests tensile roof stresses</a:t>
            </a:r>
            <a:endParaRPr lang="en-US" dirty="0" smtClean="0"/>
          </a:p>
        </p:txBody>
      </p:sp>
      <p:pic>
        <p:nvPicPr>
          <p:cNvPr id="6861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1556841"/>
            <a:ext cx="4320406" cy="2880271"/>
          </a:xfrm>
          <a:noFill/>
          <a:ln/>
        </p:spPr>
      </p:pic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4859338" y="4508500"/>
            <a:ext cx="3673475" cy="1728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615" name="Freeform 7"/>
          <p:cNvSpPr>
            <a:spLocks/>
          </p:cNvSpPr>
          <p:nvPr/>
        </p:nvSpPr>
        <p:spPr bwMode="auto">
          <a:xfrm>
            <a:off x="4859338" y="4076700"/>
            <a:ext cx="3673475" cy="431800"/>
          </a:xfrm>
          <a:custGeom>
            <a:avLst/>
            <a:gdLst/>
            <a:ahLst/>
            <a:cxnLst>
              <a:cxn ang="0">
                <a:pos x="0" y="272"/>
              </a:cxn>
              <a:cxn ang="0">
                <a:pos x="413" y="267"/>
              </a:cxn>
              <a:cxn ang="0">
                <a:pos x="409" y="0"/>
              </a:cxn>
              <a:cxn ang="0">
                <a:pos x="908" y="0"/>
              </a:cxn>
              <a:cxn ang="0">
                <a:pos x="908" y="272"/>
              </a:cxn>
              <a:cxn ang="0">
                <a:pos x="2314" y="272"/>
              </a:cxn>
            </a:cxnLst>
            <a:rect l="0" t="0" r="r" b="b"/>
            <a:pathLst>
              <a:path w="2314" h="272">
                <a:moveTo>
                  <a:pt x="0" y="272"/>
                </a:moveTo>
                <a:lnTo>
                  <a:pt x="413" y="267"/>
                </a:lnTo>
                <a:lnTo>
                  <a:pt x="409" y="0"/>
                </a:lnTo>
                <a:lnTo>
                  <a:pt x="908" y="0"/>
                </a:lnTo>
                <a:lnTo>
                  <a:pt x="908" y="272"/>
                </a:lnTo>
                <a:lnTo>
                  <a:pt x="2314" y="272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8616" name="Rectangle 8" descr="Large grid"/>
          <p:cNvSpPr>
            <a:spLocks noChangeArrowheads="1"/>
          </p:cNvSpPr>
          <p:nvPr/>
        </p:nvSpPr>
        <p:spPr bwMode="auto">
          <a:xfrm>
            <a:off x="5508625" y="4149725"/>
            <a:ext cx="792163" cy="431800"/>
          </a:xfrm>
          <a:prstGeom prst="rect">
            <a:avLst/>
          </a:prstGeom>
          <a:pattFill prst="lgGrid">
            <a:fgClr>
              <a:srgbClr val="0000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617" name="AutoShape 9"/>
          <p:cNvSpPr>
            <a:spLocks/>
          </p:cNvSpPr>
          <p:nvPr/>
        </p:nvSpPr>
        <p:spPr bwMode="auto">
          <a:xfrm>
            <a:off x="6659563" y="5114925"/>
            <a:ext cx="1800225" cy="906463"/>
          </a:xfrm>
          <a:prstGeom prst="borderCallout2">
            <a:avLst>
              <a:gd name="adj1" fmla="val 12611"/>
              <a:gd name="adj2" fmla="val -4231"/>
              <a:gd name="adj3" fmla="val 12611"/>
              <a:gd name="adj4" fmla="val -19843"/>
              <a:gd name="adj5" fmla="val -74782"/>
              <a:gd name="adj6" fmla="val -359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CA"/>
              <a:t>Joint and bedding bounded block</a:t>
            </a:r>
            <a:endParaRPr lang="en-US"/>
          </a:p>
        </p:txBody>
      </p:sp>
      <p:sp>
        <p:nvSpPr>
          <p:cNvPr id="68618" name="AutoShape 10"/>
          <p:cNvSpPr>
            <a:spLocks/>
          </p:cNvSpPr>
          <p:nvPr/>
        </p:nvSpPr>
        <p:spPr bwMode="auto">
          <a:xfrm>
            <a:off x="6444208" y="3500363"/>
            <a:ext cx="1943100" cy="720725"/>
          </a:xfrm>
          <a:prstGeom prst="borderCallout2">
            <a:avLst>
              <a:gd name="adj1" fmla="val 15861"/>
              <a:gd name="adj2" fmla="val -3921"/>
              <a:gd name="adj3" fmla="val 15861"/>
              <a:gd name="adj4" fmla="val -38481"/>
              <a:gd name="adj5" fmla="val 143171"/>
              <a:gd name="adj6" fmla="val -7450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CA"/>
              <a:t>No compressive guttering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2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2002 - Tensile roof stresses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800" dirty="0" smtClean="0"/>
              <a:t>Important because the tensile strength of coal and rock masses must be assumed to be zero</a:t>
            </a:r>
            <a:r>
              <a:rPr lang="en-AU" sz="2800" dirty="0"/>
              <a:t> </a:t>
            </a:r>
            <a:endParaRPr lang="en-AU" sz="2800" dirty="0" smtClean="0"/>
          </a:p>
          <a:p>
            <a:r>
              <a:rPr lang="en-AU" sz="2800" dirty="0" smtClean="0"/>
              <a:t>When measured, all coal seams report the “anomalous” stress field – all components are compressive, but 0.1 &lt; K &lt; 0.5 .</a:t>
            </a:r>
          </a:p>
          <a:p>
            <a:r>
              <a:rPr lang="en-AU" sz="2800" dirty="0" smtClean="0"/>
              <a:t>Stress reductions at roof line result from elevated vertical and reduced horizontal.  </a:t>
            </a:r>
          </a:p>
          <a:p>
            <a:r>
              <a:rPr lang="en-AU" sz="2800" dirty="0" smtClean="0"/>
              <a:t>Tensile stresses when K &lt; about 0.25.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Yielding tailgate pillars induce tensile stresses at the roof line</a:t>
            </a:r>
            <a:endParaRPr lang="en-US" dirty="0" smtClean="0"/>
          </a:p>
        </p:txBody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036638"/>
          </a:xfrm>
        </p:spPr>
        <p:txBody>
          <a:bodyPr/>
          <a:lstStyle/>
          <a:p>
            <a:r>
              <a:rPr lang="en-AU" sz="2800" smtClean="0"/>
              <a:t>Pillar yield may reduce roof stresses – this is why ALTS works as a pillar design tool.</a:t>
            </a:r>
            <a:endParaRPr lang="en-US" smtClean="0"/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1116013" y="3933825"/>
            <a:ext cx="2952750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685" name="Freeform 5"/>
          <p:cNvSpPr>
            <a:spLocks/>
          </p:cNvSpPr>
          <p:nvPr/>
        </p:nvSpPr>
        <p:spPr bwMode="auto">
          <a:xfrm>
            <a:off x="4716463" y="3933825"/>
            <a:ext cx="2951162" cy="13668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36"/>
              </a:cxn>
              <a:cxn ang="0">
                <a:pos x="1361" y="636"/>
              </a:cxn>
              <a:cxn ang="0">
                <a:pos x="1352" y="121"/>
              </a:cxn>
              <a:cxn ang="0">
                <a:pos x="0" y="0"/>
              </a:cxn>
            </a:cxnLst>
            <a:rect l="0" t="0" r="r" b="b"/>
            <a:pathLst>
              <a:path w="1361" h="636">
                <a:moveTo>
                  <a:pt x="0" y="0"/>
                </a:moveTo>
                <a:lnTo>
                  <a:pt x="0" y="636"/>
                </a:lnTo>
                <a:lnTo>
                  <a:pt x="1361" y="636"/>
                </a:lnTo>
                <a:lnTo>
                  <a:pt x="1352" y="1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686" name="AutoShape 6"/>
          <p:cNvSpPr>
            <a:spLocks/>
          </p:cNvSpPr>
          <p:nvPr/>
        </p:nvSpPr>
        <p:spPr bwMode="auto">
          <a:xfrm>
            <a:off x="6156324" y="2636912"/>
            <a:ext cx="2520131" cy="1296913"/>
          </a:xfrm>
          <a:prstGeom prst="borderCallout2">
            <a:avLst>
              <a:gd name="adj1" fmla="val 15861"/>
              <a:gd name="adj2" fmla="val -3306"/>
              <a:gd name="adj3" fmla="val 15861"/>
              <a:gd name="adj4" fmla="val -14463"/>
              <a:gd name="adj5" fmla="val 98643"/>
              <a:gd name="adj6" fmla="val -4269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CA" dirty="0"/>
              <a:t>Bay length of this roof is now </a:t>
            </a:r>
            <a:r>
              <a:rPr lang="en-CA" dirty="0" smtClean="0"/>
              <a:t>longer, horizontal stresses must reduce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2005 – Rock Strength Index</a:t>
            </a: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mtClean="0"/>
              <a:t>Shallow depths and low strength roof rock at Gordonstone, Kestrel and Crinum</a:t>
            </a:r>
          </a:p>
          <a:p>
            <a:r>
              <a:rPr lang="en-AU" smtClean="0"/>
              <a:t>Long tendon support needed as a function of both the roof compressive strength and the vertical stress</a:t>
            </a:r>
          </a:p>
          <a:p>
            <a:r>
              <a:rPr lang="en-AU" smtClean="0"/>
              <a:t>Rock Strength Index (RSI)=UCS/vertical stress</a:t>
            </a:r>
          </a:p>
          <a:p>
            <a:r>
              <a:rPr lang="en-AU" smtClean="0"/>
              <a:t>A return to the idea of overall compressive failure of the roof</a:t>
            </a:r>
          </a:p>
          <a:p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2007 - Stress measurements at Emerald Mine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1600200"/>
            <a:ext cx="4105275" cy="4492625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AU" sz="2700" dirty="0" smtClean="0"/>
              <a:t>Stresses redistributed around softened zone.</a:t>
            </a:r>
          </a:p>
          <a:p>
            <a:pPr>
              <a:lnSpc>
                <a:spcPct val="90000"/>
              </a:lnSpc>
            </a:pPr>
            <a:r>
              <a:rPr lang="en-AU" sz="2700" dirty="0" smtClean="0"/>
              <a:t>Why stress relieving roadways work.</a:t>
            </a:r>
          </a:p>
          <a:p>
            <a:pPr>
              <a:lnSpc>
                <a:spcPct val="90000"/>
              </a:lnSpc>
            </a:pPr>
            <a:r>
              <a:rPr lang="en-AU" sz="2700" u="sng" dirty="0" smtClean="0"/>
              <a:t>After</a:t>
            </a:r>
            <a:r>
              <a:rPr lang="en-AU" sz="2700" dirty="0" smtClean="0"/>
              <a:t> initial development, negligible imposed horizontal stresses at the roof line.  There are some body stresses (jointed beams).</a:t>
            </a:r>
          </a:p>
          <a:p>
            <a:pPr>
              <a:lnSpc>
                <a:spcPct val="90000"/>
              </a:lnSpc>
            </a:pPr>
            <a:r>
              <a:rPr lang="en-AU" sz="2700" dirty="0" smtClean="0"/>
              <a:t>Buckling cannot apply to maingate or tailgate. </a:t>
            </a:r>
          </a:p>
          <a:p>
            <a:pPr>
              <a:lnSpc>
                <a:spcPct val="90000"/>
              </a:lnSpc>
            </a:pPr>
            <a:endParaRPr lang="en-AU" sz="2700" dirty="0" smtClean="0"/>
          </a:p>
          <a:p>
            <a:pPr>
              <a:lnSpc>
                <a:spcPct val="90000"/>
              </a:lnSpc>
            </a:pPr>
            <a:endParaRPr lang="en-AU" sz="2700" dirty="0" smtClean="0"/>
          </a:p>
        </p:txBody>
      </p:sp>
      <p:pic>
        <p:nvPicPr>
          <p:cNvPr id="35843" name="Picture 4" descr="A093CA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619375"/>
            <a:ext cx="4432300" cy="2970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012160" y="5980273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From Gale et al, 2007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 smtClean="0"/>
              <a:t>2011 – Recognition of four possible failure modes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838200" y="4192588"/>
            <a:ext cx="1873250" cy="935037"/>
            <a:chOff x="838200" y="4192588"/>
            <a:chExt cx="1873250" cy="935037"/>
          </a:xfrm>
        </p:grpSpPr>
        <p:sp>
          <p:nvSpPr>
            <p:cNvPr id="4" name="Flowchart: Display 3"/>
            <p:cNvSpPr/>
            <p:nvPr/>
          </p:nvSpPr>
          <p:spPr>
            <a:xfrm rot="5400000">
              <a:off x="1317625" y="3733800"/>
              <a:ext cx="914400" cy="1873250"/>
            </a:xfrm>
            <a:prstGeom prst="flowChartDispla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1047750" y="4192588"/>
              <a:ext cx="1657350" cy="935037"/>
            </a:xfrm>
            <a:prstGeom prst="line">
              <a:avLst/>
            </a:pr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893" name="Group 13"/>
          <p:cNvGrpSpPr>
            <a:grpSpLocks/>
          </p:cNvGrpSpPr>
          <p:nvPr/>
        </p:nvGrpSpPr>
        <p:grpSpPr bwMode="auto">
          <a:xfrm>
            <a:off x="755650" y="5805488"/>
            <a:ext cx="2232025" cy="503237"/>
            <a:chOff x="899592" y="5517232"/>
            <a:chExt cx="2232248" cy="504056"/>
          </a:xfrm>
        </p:grpSpPr>
        <p:sp>
          <p:nvSpPr>
            <p:cNvPr id="10" name="Rectangle 9"/>
            <p:cNvSpPr/>
            <p:nvPr/>
          </p:nvSpPr>
          <p:spPr>
            <a:xfrm>
              <a:off x="899592" y="5517232"/>
              <a:ext cx="503288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475913" y="5517232"/>
              <a:ext cx="503287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52232" y="5517232"/>
              <a:ext cx="503288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628553" y="5517232"/>
              <a:ext cx="503287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</p:grpSp>
      <p:graphicFrame>
        <p:nvGraphicFramePr>
          <p:cNvPr id="37930" name="Group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560060"/>
              </p:ext>
            </p:extLst>
          </p:nvPr>
        </p:nvGraphicFramePr>
        <p:xfrm>
          <a:off x="3132138" y="1484313"/>
          <a:ext cx="5688012" cy="4951669"/>
        </p:xfrm>
        <a:graphic>
          <a:graphicData uri="http://schemas.openxmlformats.org/drawingml/2006/table">
            <a:tbl>
              <a:tblPr/>
              <a:tblGrid>
                <a:gridCol w="2390775"/>
                <a:gridCol w="3297237"/>
              </a:tblGrid>
              <a:tr h="781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SPANNING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PLACE CHANGE/CUT AND FLIT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OMG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FAULTS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BENDING at the roof line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DEVELOPMENT FACES WITH STONE ROOF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5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COMPRESSIVE FAILURE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At or above the bolted horizon</a:t>
                      </a:r>
                      <a:endParaRPr kumimoji="0" lang="en-A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DEVELOPMENT FACES WITH LOW STRENGTH ROOF ROCK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MAINGATE CORNERS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6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RELAXATION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At the roof line</a:t>
                      </a:r>
                      <a:endParaRPr kumimoji="0" lang="en-A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DEVELOPMENT ROADWAYS WITH COAL ROOF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TAILGATES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STRESS NOTCHES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38188" y="1484313"/>
            <a:ext cx="2149475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687388" y="2233613"/>
            <a:ext cx="2128837" cy="404812"/>
            <a:chOff x="687388" y="2233613"/>
            <a:chExt cx="2128837" cy="404812"/>
          </a:xfrm>
        </p:grpSpPr>
        <p:sp>
          <p:nvSpPr>
            <p:cNvPr id="5" name="Freeform 4"/>
            <p:cNvSpPr/>
            <p:nvPr/>
          </p:nvSpPr>
          <p:spPr>
            <a:xfrm>
              <a:off x="1071563" y="2270125"/>
              <a:ext cx="620712" cy="366713"/>
            </a:xfrm>
            <a:custGeom>
              <a:avLst/>
              <a:gdLst>
                <a:gd name="connsiteX0" fmla="*/ 0 w 504497"/>
                <a:gd name="connsiteY0" fmla="*/ 0 h 252249"/>
                <a:gd name="connsiteX1" fmla="*/ 315311 w 504497"/>
                <a:gd name="connsiteY1" fmla="*/ 0 h 252249"/>
                <a:gd name="connsiteX2" fmla="*/ 504497 w 504497"/>
                <a:gd name="connsiteY2" fmla="*/ 252249 h 252249"/>
                <a:gd name="connsiteX3" fmla="*/ 0 w 504497"/>
                <a:gd name="connsiteY3" fmla="*/ 252249 h 252249"/>
                <a:gd name="connsiteX4" fmla="*/ 0 w 504497"/>
                <a:gd name="connsiteY4" fmla="*/ 0 h 252249"/>
                <a:gd name="connsiteX0" fmla="*/ 0 w 504497"/>
                <a:gd name="connsiteY0" fmla="*/ 0 h 252249"/>
                <a:gd name="connsiteX1" fmla="*/ 276419 w 504497"/>
                <a:gd name="connsiteY1" fmla="*/ 4694 h 252249"/>
                <a:gd name="connsiteX2" fmla="*/ 504497 w 504497"/>
                <a:gd name="connsiteY2" fmla="*/ 252249 h 252249"/>
                <a:gd name="connsiteX3" fmla="*/ 0 w 504497"/>
                <a:gd name="connsiteY3" fmla="*/ 252249 h 252249"/>
                <a:gd name="connsiteX4" fmla="*/ 0 w 504497"/>
                <a:gd name="connsiteY4" fmla="*/ 0 h 252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497" h="252249">
                  <a:moveTo>
                    <a:pt x="0" y="0"/>
                  </a:moveTo>
                  <a:lnTo>
                    <a:pt x="276419" y="4694"/>
                  </a:lnTo>
                  <a:lnTo>
                    <a:pt x="504497" y="252249"/>
                  </a:lnTo>
                  <a:lnTo>
                    <a:pt x="0" y="25224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dirty="0"/>
            </a:p>
          </p:txBody>
        </p:sp>
        <p:sp>
          <p:nvSpPr>
            <p:cNvPr id="16" name="Freeform 15"/>
            <p:cNvSpPr/>
            <p:nvPr/>
          </p:nvSpPr>
          <p:spPr>
            <a:xfrm rot="10800000">
              <a:off x="1395413" y="2233613"/>
              <a:ext cx="619125" cy="366712"/>
            </a:xfrm>
            <a:custGeom>
              <a:avLst/>
              <a:gdLst>
                <a:gd name="connsiteX0" fmla="*/ 0 w 504497"/>
                <a:gd name="connsiteY0" fmla="*/ 0 h 252249"/>
                <a:gd name="connsiteX1" fmla="*/ 315311 w 504497"/>
                <a:gd name="connsiteY1" fmla="*/ 0 h 252249"/>
                <a:gd name="connsiteX2" fmla="*/ 504497 w 504497"/>
                <a:gd name="connsiteY2" fmla="*/ 252249 h 252249"/>
                <a:gd name="connsiteX3" fmla="*/ 0 w 504497"/>
                <a:gd name="connsiteY3" fmla="*/ 252249 h 252249"/>
                <a:gd name="connsiteX4" fmla="*/ 0 w 504497"/>
                <a:gd name="connsiteY4" fmla="*/ 0 h 252249"/>
                <a:gd name="connsiteX0" fmla="*/ 0 w 504497"/>
                <a:gd name="connsiteY0" fmla="*/ 0 h 252249"/>
                <a:gd name="connsiteX1" fmla="*/ 276419 w 504497"/>
                <a:gd name="connsiteY1" fmla="*/ 4694 h 252249"/>
                <a:gd name="connsiteX2" fmla="*/ 504497 w 504497"/>
                <a:gd name="connsiteY2" fmla="*/ 252249 h 252249"/>
                <a:gd name="connsiteX3" fmla="*/ 0 w 504497"/>
                <a:gd name="connsiteY3" fmla="*/ 252249 h 252249"/>
                <a:gd name="connsiteX4" fmla="*/ 0 w 504497"/>
                <a:gd name="connsiteY4" fmla="*/ 0 h 252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497" h="252249">
                  <a:moveTo>
                    <a:pt x="0" y="0"/>
                  </a:moveTo>
                  <a:lnTo>
                    <a:pt x="276419" y="4694"/>
                  </a:lnTo>
                  <a:lnTo>
                    <a:pt x="504497" y="252249"/>
                  </a:lnTo>
                  <a:lnTo>
                    <a:pt x="0" y="25224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051050" y="2233613"/>
              <a:ext cx="360363" cy="3667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457450" y="2235200"/>
              <a:ext cx="358775" cy="3667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7388" y="2273300"/>
              <a:ext cx="360362" cy="3651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11188" y="2984500"/>
            <a:ext cx="2036762" cy="935038"/>
            <a:chOff x="611188" y="2984500"/>
            <a:chExt cx="2036762" cy="935038"/>
          </a:xfrm>
        </p:grpSpPr>
        <p:sp>
          <p:nvSpPr>
            <p:cNvPr id="9" name="Isosceles Triangle 8"/>
            <p:cNvSpPr/>
            <p:nvPr/>
          </p:nvSpPr>
          <p:spPr>
            <a:xfrm>
              <a:off x="706438" y="2984500"/>
              <a:ext cx="1871662" cy="719138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6588" y="3627438"/>
              <a:ext cx="2011362" cy="139700"/>
            </a:xfrm>
            <a:custGeom>
              <a:avLst/>
              <a:gdLst>
                <a:gd name="connsiteX0" fmla="*/ 0 w 2011680"/>
                <a:gd name="connsiteY0" fmla="*/ 14068 h 227428"/>
                <a:gd name="connsiteX1" fmla="*/ 1069144 w 2011680"/>
                <a:gd name="connsiteY1" fmla="*/ 225083 h 227428"/>
                <a:gd name="connsiteX2" fmla="*/ 2011680 w 2011680"/>
                <a:gd name="connsiteY2" fmla="*/ 0 h 227428"/>
                <a:gd name="connsiteX0" fmla="*/ 0 w 2011680"/>
                <a:gd name="connsiteY0" fmla="*/ 14068 h 196257"/>
                <a:gd name="connsiteX1" fmla="*/ 1069144 w 2011680"/>
                <a:gd name="connsiteY1" fmla="*/ 196207 h 196257"/>
                <a:gd name="connsiteX2" fmla="*/ 2011680 w 2011680"/>
                <a:gd name="connsiteY2" fmla="*/ 0 h 19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11680" h="196257">
                  <a:moveTo>
                    <a:pt x="0" y="14068"/>
                  </a:moveTo>
                  <a:cubicBezTo>
                    <a:pt x="366932" y="120748"/>
                    <a:pt x="733864" y="198552"/>
                    <a:pt x="1069144" y="196207"/>
                  </a:cubicBezTo>
                  <a:cubicBezTo>
                    <a:pt x="1404424" y="193862"/>
                    <a:pt x="1861624" y="37514"/>
                    <a:pt x="2011680" y="0"/>
                  </a:cubicBezTo>
                </a:path>
              </a:pathLst>
            </a:cu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1188" y="3779838"/>
              <a:ext cx="2011362" cy="139700"/>
            </a:xfrm>
            <a:custGeom>
              <a:avLst/>
              <a:gdLst>
                <a:gd name="connsiteX0" fmla="*/ 0 w 2011680"/>
                <a:gd name="connsiteY0" fmla="*/ 14068 h 227428"/>
                <a:gd name="connsiteX1" fmla="*/ 1069144 w 2011680"/>
                <a:gd name="connsiteY1" fmla="*/ 225083 h 227428"/>
                <a:gd name="connsiteX2" fmla="*/ 2011680 w 2011680"/>
                <a:gd name="connsiteY2" fmla="*/ 0 h 227428"/>
                <a:gd name="connsiteX0" fmla="*/ 0 w 2011680"/>
                <a:gd name="connsiteY0" fmla="*/ 14068 h 196257"/>
                <a:gd name="connsiteX1" fmla="*/ 1069144 w 2011680"/>
                <a:gd name="connsiteY1" fmla="*/ 196207 h 196257"/>
                <a:gd name="connsiteX2" fmla="*/ 2011680 w 2011680"/>
                <a:gd name="connsiteY2" fmla="*/ 0 h 19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11680" h="196257">
                  <a:moveTo>
                    <a:pt x="0" y="14068"/>
                  </a:moveTo>
                  <a:cubicBezTo>
                    <a:pt x="366932" y="120748"/>
                    <a:pt x="733864" y="198552"/>
                    <a:pt x="1069144" y="196207"/>
                  </a:cubicBezTo>
                  <a:cubicBezTo>
                    <a:pt x="1404424" y="193862"/>
                    <a:pt x="1861624" y="37514"/>
                    <a:pt x="2011680" y="0"/>
                  </a:cubicBezTo>
                </a:path>
              </a:pathLst>
            </a:custGeom>
            <a:ln w="1270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Maingate corner</a:t>
            </a:r>
            <a:br>
              <a:rPr lang="en-AU" dirty="0" smtClean="0"/>
            </a:br>
            <a:r>
              <a:rPr lang="en-AU" dirty="0"/>
              <a:t>C</a:t>
            </a:r>
            <a:r>
              <a:rPr lang="en-AU" dirty="0" smtClean="0"/>
              <a:t>ompressive failure high in the roof</a:t>
            </a:r>
            <a:endParaRPr lang="en-AU" dirty="0"/>
          </a:p>
        </p:txBody>
      </p:sp>
      <p:grpSp>
        <p:nvGrpSpPr>
          <p:cNvPr id="46082" name="Group 13"/>
          <p:cNvGrpSpPr>
            <a:grpSpLocks/>
          </p:cNvGrpSpPr>
          <p:nvPr/>
        </p:nvGrpSpPr>
        <p:grpSpPr bwMode="auto">
          <a:xfrm>
            <a:off x="827088" y="1700213"/>
            <a:ext cx="649287" cy="684212"/>
            <a:chOff x="827584" y="1052736"/>
            <a:chExt cx="1080120" cy="728464"/>
          </a:xfrm>
        </p:grpSpPr>
        <p:sp>
          <p:nvSpPr>
            <p:cNvPr id="26" name="Down Arrow 25"/>
            <p:cNvSpPr/>
            <p:nvPr/>
          </p:nvSpPr>
          <p:spPr>
            <a:xfrm>
              <a:off x="827584" y="1052736"/>
              <a:ext cx="359160" cy="49015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27" name="Down Arrow 26"/>
            <p:cNvSpPr/>
            <p:nvPr/>
          </p:nvSpPr>
          <p:spPr>
            <a:xfrm rot="5400000">
              <a:off x="1291690" y="1165188"/>
              <a:ext cx="368458" cy="86356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633663" y="3933825"/>
            <a:ext cx="3086100" cy="1069975"/>
          </a:xfrm>
          <a:custGeom>
            <a:avLst/>
            <a:gdLst>
              <a:gd name="connsiteX0" fmla="*/ 0 w 3742006"/>
              <a:gd name="connsiteY0" fmla="*/ 2708031 h 2722099"/>
              <a:gd name="connsiteX1" fmla="*/ 239151 w 3742006"/>
              <a:gd name="connsiteY1" fmla="*/ 1413803 h 2722099"/>
              <a:gd name="connsiteX2" fmla="*/ 998806 w 3742006"/>
              <a:gd name="connsiteY2" fmla="*/ 485336 h 2722099"/>
              <a:gd name="connsiteX3" fmla="*/ 1659988 w 3742006"/>
              <a:gd name="connsiteY3" fmla="*/ 7034 h 2722099"/>
              <a:gd name="connsiteX4" fmla="*/ 2700997 w 3742006"/>
              <a:gd name="connsiteY4" fmla="*/ 443133 h 2722099"/>
              <a:gd name="connsiteX5" fmla="*/ 3376246 w 3742006"/>
              <a:gd name="connsiteY5" fmla="*/ 1244991 h 2722099"/>
              <a:gd name="connsiteX6" fmla="*/ 3502855 w 3742006"/>
              <a:gd name="connsiteY6" fmla="*/ 1554480 h 2722099"/>
              <a:gd name="connsiteX7" fmla="*/ 3742006 w 3742006"/>
              <a:gd name="connsiteY7" fmla="*/ 2722099 h 2722099"/>
              <a:gd name="connsiteX0" fmla="*/ 0 w 3742006"/>
              <a:gd name="connsiteY0" fmla="*/ 2679362 h 2693430"/>
              <a:gd name="connsiteX1" fmla="*/ 239151 w 3742006"/>
              <a:gd name="connsiteY1" fmla="*/ 1385134 h 2693430"/>
              <a:gd name="connsiteX2" fmla="*/ 998806 w 3742006"/>
              <a:gd name="connsiteY2" fmla="*/ 456667 h 2693430"/>
              <a:gd name="connsiteX3" fmla="*/ 1793275 w 3742006"/>
              <a:gd name="connsiteY3" fmla="*/ 7034 h 2693430"/>
              <a:gd name="connsiteX4" fmla="*/ 2700997 w 3742006"/>
              <a:gd name="connsiteY4" fmla="*/ 414464 h 2693430"/>
              <a:gd name="connsiteX5" fmla="*/ 3376246 w 3742006"/>
              <a:gd name="connsiteY5" fmla="*/ 1216322 h 2693430"/>
              <a:gd name="connsiteX6" fmla="*/ 3502855 w 3742006"/>
              <a:gd name="connsiteY6" fmla="*/ 1525811 h 2693430"/>
              <a:gd name="connsiteX7" fmla="*/ 3742006 w 3742006"/>
              <a:gd name="connsiteY7" fmla="*/ 2693430 h 2693430"/>
              <a:gd name="connsiteX0" fmla="*/ 0 w 3742006"/>
              <a:gd name="connsiteY0" fmla="*/ 2679362 h 2693430"/>
              <a:gd name="connsiteX1" fmla="*/ 239151 w 3742006"/>
              <a:gd name="connsiteY1" fmla="*/ 1385134 h 2693430"/>
              <a:gd name="connsiteX2" fmla="*/ 998806 w 3742006"/>
              <a:gd name="connsiteY2" fmla="*/ 456667 h 2693430"/>
              <a:gd name="connsiteX3" fmla="*/ 1793275 w 3742006"/>
              <a:gd name="connsiteY3" fmla="*/ 7034 h 2693430"/>
              <a:gd name="connsiteX4" fmla="*/ 2700997 w 3742006"/>
              <a:gd name="connsiteY4" fmla="*/ 414464 h 2693430"/>
              <a:gd name="connsiteX5" fmla="*/ 3161427 w 3742006"/>
              <a:gd name="connsiteY5" fmla="*/ 943137 h 2693430"/>
              <a:gd name="connsiteX6" fmla="*/ 3502855 w 3742006"/>
              <a:gd name="connsiteY6" fmla="*/ 1525811 h 2693430"/>
              <a:gd name="connsiteX7" fmla="*/ 3742006 w 3742006"/>
              <a:gd name="connsiteY7" fmla="*/ 2693430 h 2693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42006" h="2693430">
                <a:moveTo>
                  <a:pt x="0" y="2679362"/>
                </a:moveTo>
                <a:cubicBezTo>
                  <a:pt x="36341" y="2217472"/>
                  <a:pt x="72683" y="1755583"/>
                  <a:pt x="239151" y="1385134"/>
                </a:cubicBezTo>
                <a:cubicBezTo>
                  <a:pt x="405619" y="1014685"/>
                  <a:pt x="739785" y="686350"/>
                  <a:pt x="998806" y="456667"/>
                </a:cubicBezTo>
                <a:cubicBezTo>
                  <a:pt x="1257827" y="226984"/>
                  <a:pt x="1509577" y="14068"/>
                  <a:pt x="1793275" y="7034"/>
                </a:cubicBezTo>
                <a:cubicBezTo>
                  <a:pt x="2076973" y="0"/>
                  <a:pt x="2472972" y="258447"/>
                  <a:pt x="2700997" y="414464"/>
                </a:cubicBezTo>
                <a:cubicBezTo>
                  <a:pt x="2929022" y="570481"/>
                  <a:pt x="3027784" y="757913"/>
                  <a:pt x="3161427" y="943137"/>
                </a:cubicBezTo>
                <a:cubicBezTo>
                  <a:pt x="3295070" y="1128362"/>
                  <a:pt x="3406092" y="1234096"/>
                  <a:pt x="3502855" y="1525811"/>
                </a:cubicBezTo>
                <a:cubicBezTo>
                  <a:pt x="3599618" y="1817526"/>
                  <a:pt x="3711526" y="2501172"/>
                  <a:pt x="3742006" y="2693430"/>
                </a:cubicBezTo>
              </a:path>
            </a:pathLst>
          </a:cu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23" name="Freeform 22"/>
          <p:cNvSpPr/>
          <p:nvPr/>
        </p:nvSpPr>
        <p:spPr>
          <a:xfrm>
            <a:off x="2627313" y="2205038"/>
            <a:ext cx="3079750" cy="2870200"/>
          </a:xfrm>
          <a:custGeom>
            <a:avLst/>
            <a:gdLst>
              <a:gd name="connsiteX0" fmla="*/ 0 w 3732627"/>
              <a:gd name="connsiteY0" fmla="*/ 3960055 h 3988191"/>
              <a:gd name="connsiteX1" fmla="*/ 154744 w 3732627"/>
              <a:gd name="connsiteY1" fmla="*/ 2834640 h 3988191"/>
              <a:gd name="connsiteX2" fmla="*/ 675249 w 3732627"/>
              <a:gd name="connsiteY2" fmla="*/ 1512277 h 3988191"/>
              <a:gd name="connsiteX3" fmla="*/ 1139483 w 3732627"/>
              <a:gd name="connsiteY3" fmla="*/ 640080 h 3988191"/>
              <a:gd name="connsiteX4" fmla="*/ 1547446 w 3732627"/>
              <a:gd name="connsiteY4" fmla="*/ 105508 h 3988191"/>
              <a:gd name="connsiteX5" fmla="*/ 1828800 w 3732627"/>
              <a:gd name="connsiteY5" fmla="*/ 7034 h 3988191"/>
              <a:gd name="connsiteX6" fmla="*/ 2152357 w 3732627"/>
              <a:gd name="connsiteY6" fmla="*/ 119575 h 3988191"/>
              <a:gd name="connsiteX7" fmla="*/ 2644726 w 3732627"/>
              <a:gd name="connsiteY7" fmla="*/ 696351 h 3988191"/>
              <a:gd name="connsiteX8" fmla="*/ 3137095 w 3732627"/>
              <a:gd name="connsiteY8" fmla="*/ 1793631 h 3988191"/>
              <a:gd name="connsiteX9" fmla="*/ 3530990 w 3732627"/>
              <a:gd name="connsiteY9" fmla="*/ 2862775 h 3988191"/>
              <a:gd name="connsiteX10" fmla="*/ 3713870 w 3732627"/>
              <a:gd name="connsiteY10" fmla="*/ 3988191 h 3988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32627" h="3988191">
                <a:moveTo>
                  <a:pt x="0" y="3960055"/>
                </a:moveTo>
                <a:cubicBezTo>
                  <a:pt x="21101" y="3601329"/>
                  <a:pt x="42202" y="3242603"/>
                  <a:pt x="154744" y="2834640"/>
                </a:cubicBezTo>
                <a:cubicBezTo>
                  <a:pt x="267286" y="2426677"/>
                  <a:pt x="511126" y="1878037"/>
                  <a:pt x="675249" y="1512277"/>
                </a:cubicBezTo>
                <a:cubicBezTo>
                  <a:pt x="839372" y="1146517"/>
                  <a:pt x="994117" y="874542"/>
                  <a:pt x="1139483" y="640080"/>
                </a:cubicBezTo>
                <a:cubicBezTo>
                  <a:pt x="1284849" y="405619"/>
                  <a:pt x="1432560" y="211016"/>
                  <a:pt x="1547446" y="105508"/>
                </a:cubicBezTo>
                <a:cubicBezTo>
                  <a:pt x="1662332" y="0"/>
                  <a:pt x="1727982" y="4690"/>
                  <a:pt x="1828800" y="7034"/>
                </a:cubicBezTo>
                <a:cubicBezTo>
                  <a:pt x="1929618" y="9378"/>
                  <a:pt x="2016369" y="4689"/>
                  <a:pt x="2152357" y="119575"/>
                </a:cubicBezTo>
                <a:cubicBezTo>
                  <a:pt x="2288345" y="234461"/>
                  <a:pt x="2480603" y="417342"/>
                  <a:pt x="2644726" y="696351"/>
                </a:cubicBezTo>
                <a:cubicBezTo>
                  <a:pt x="2808849" y="975360"/>
                  <a:pt x="2989384" y="1432560"/>
                  <a:pt x="3137095" y="1793631"/>
                </a:cubicBezTo>
                <a:cubicBezTo>
                  <a:pt x="3284806" y="2154702"/>
                  <a:pt x="3434861" y="2497015"/>
                  <a:pt x="3530990" y="2862775"/>
                </a:cubicBezTo>
                <a:cubicBezTo>
                  <a:pt x="3627119" y="3228535"/>
                  <a:pt x="3732627" y="3805311"/>
                  <a:pt x="3713870" y="3988191"/>
                </a:cubicBezTo>
              </a:path>
            </a:pathLst>
          </a:custGeom>
          <a:solidFill>
            <a:schemeClr val="bg1">
              <a:lumMod val="65000"/>
              <a:alpha val="45000"/>
            </a:schemeClr>
          </a:solidFill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24" name="Rectangle 23"/>
          <p:cNvSpPr/>
          <p:nvPr/>
        </p:nvSpPr>
        <p:spPr>
          <a:xfrm>
            <a:off x="2627313" y="5043488"/>
            <a:ext cx="3089275" cy="14811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grpSp>
        <p:nvGrpSpPr>
          <p:cNvPr id="46086" name="Group 12"/>
          <p:cNvGrpSpPr>
            <a:grpSpLocks/>
          </p:cNvGrpSpPr>
          <p:nvPr/>
        </p:nvGrpSpPr>
        <p:grpSpPr bwMode="auto">
          <a:xfrm>
            <a:off x="7129463" y="1617663"/>
            <a:ext cx="1079500" cy="1189037"/>
            <a:chOff x="6300192" y="1340768"/>
            <a:chExt cx="1944216" cy="1872208"/>
          </a:xfrm>
        </p:grpSpPr>
        <p:sp>
          <p:nvSpPr>
            <p:cNvPr id="30" name="Down Arrow 29"/>
            <p:cNvSpPr/>
            <p:nvPr/>
          </p:nvSpPr>
          <p:spPr>
            <a:xfrm>
              <a:off x="6300192" y="1340768"/>
              <a:ext cx="1080755" cy="129729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33" name="Down Arrow 32"/>
            <p:cNvSpPr/>
            <p:nvPr/>
          </p:nvSpPr>
          <p:spPr>
            <a:xfrm rot="5400000">
              <a:off x="7056896" y="2025464"/>
              <a:ext cx="1079832" cy="129519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</p:grpSp>
      <p:cxnSp>
        <p:nvCxnSpPr>
          <p:cNvPr id="35" name="Straight Connector 34"/>
          <p:cNvCxnSpPr/>
          <p:nvPr/>
        </p:nvCxnSpPr>
        <p:spPr>
          <a:xfrm rot="5400000" flipH="1" flipV="1">
            <a:off x="3419476" y="3068637"/>
            <a:ext cx="3097212" cy="792163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16200000" flipV="1">
            <a:off x="1690688" y="3068638"/>
            <a:ext cx="3097212" cy="79216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2772569" y="4509294"/>
            <a:ext cx="1008062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3240087" y="4545013"/>
            <a:ext cx="936625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4175125" y="4545013"/>
            <a:ext cx="936625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4608513" y="4473575"/>
            <a:ext cx="1008062" cy="71438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5039519" y="4401344"/>
            <a:ext cx="1008062" cy="21590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843213" y="5084763"/>
            <a:ext cx="2665412" cy="0"/>
          </a:xfrm>
          <a:prstGeom prst="line">
            <a:avLst/>
          </a:prstGeom>
          <a:ln w="476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Line Callout 1 31"/>
          <p:cNvSpPr/>
          <p:nvPr/>
        </p:nvSpPr>
        <p:spPr>
          <a:xfrm>
            <a:off x="539750" y="5300663"/>
            <a:ext cx="3205163" cy="865187"/>
          </a:xfrm>
          <a:prstGeom prst="borderCallout1">
            <a:avLst>
              <a:gd name="adj1" fmla="val -10442"/>
              <a:gd name="adj2" fmla="val 41351"/>
              <a:gd name="adj3" fmla="val -178684"/>
              <a:gd name="adj4" fmla="val 96962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b="1" dirty="0">
                <a:solidFill>
                  <a:schemeClr val="tx1"/>
                </a:solidFill>
              </a:rPr>
              <a:t>NEW SOFTENED ZONE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b="1" dirty="0">
                <a:solidFill>
                  <a:schemeClr val="tx1"/>
                </a:solidFill>
              </a:rPr>
              <a:t>BROKEN ROCK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b="1" dirty="0">
                <a:solidFill>
                  <a:schemeClr val="tx1"/>
                </a:solidFill>
              </a:rPr>
              <a:t>NEGLIGIBLE  CONFINEMENT</a:t>
            </a: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539750" y="1484313"/>
            <a:ext cx="1181100" cy="1189037"/>
          </a:xfrm>
          <a:prstGeom prst="ellipse">
            <a:avLst/>
          </a:prstGeom>
          <a:noFill/>
          <a:ln w="25400" algn="ctr">
            <a:solidFill>
              <a:srgbClr val="385D8A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>
              <a:solidFill>
                <a:schemeClr val="lt1"/>
              </a:solidFill>
              <a:latin typeface="+mn-lt"/>
            </a:endParaRP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6877050" y="1484313"/>
            <a:ext cx="1485900" cy="1449387"/>
          </a:xfrm>
          <a:prstGeom prst="ellipse">
            <a:avLst/>
          </a:prstGeom>
          <a:noFill/>
          <a:ln w="25400" algn="ctr">
            <a:solidFill>
              <a:srgbClr val="385D8A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>
              <a:solidFill>
                <a:schemeClr val="lt1"/>
              </a:solidFill>
              <a:latin typeface="+mn-lt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173038" y="1666875"/>
            <a:ext cx="3925887" cy="2770188"/>
          </a:xfrm>
          <a:custGeom>
            <a:avLst/>
            <a:gdLst>
              <a:gd name="connsiteX0" fmla="*/ 0 w 3925613"/>
              <a:gd name="connsiteY0" fmla="*/ 2769650 h 2769650"/>
              <a:gd name="connsiteX1" fmla="*/ 1718441 w 3925613"/>
              <a:gd name="connsiteY1" fmla="*/ 1823719 h 2769650"/>
              <a:gd name="connsiteX2" fmla="*/ 3216165 w 3925613"/>
              <a:gd name="connsiteY2" fmla="*/ 231402 h 2769650"/>
              <a:gd name="connsiteX3" fmla="*/ 3925613 w 3925613"/>
              <a:gd name="connsiteY3" fmla="*/ 42216 h 276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5613" h="2769650">
                <a:moveTo>
                  <a:pt x="0" y="2769650"/>
                </a:moveTo>
                <a:cubicBezTo>
                  <a:pt x="591206" y="2508205"/>
                  <a:pt x="1182413" y="2246760"/>
                  <a:pt x="1718441" y="1823719"/>
                </a:cubicBezTo>
                <a:cubicBezTo>
                  <a:pt x="2254469" y="1400678"/>
                  <a:pt x="2848303" y="528319"/>
                  <a:pt x="3216165" y="231402"/>
                </a:cubicBezTo>
                <a:cubicBezTo>
                  <a:pt x="3584027" y="-65515"/>
                  <a:pt x="3754820" y="-11650"/>
                  <a:pt x="3925613" y="42216"/>
                </a:cubicBezTo>
              </a:path>
            </a:pathLst>
          </a:cu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36" name="Freeform 35"/>
          <p:cNvSpPr/>
          <p:nvPr/>
        </p:nvSpPr>
        <p:spPr>
          <a:xfrm flipH="1">
            <a:off x="4716463" y="1666875"/>
            <a:ext cx="3925887" cy="2770188"/>
          </a:xfrm>
          <a:custGeom>
            <a:avLst/>
            <a:gdLst>
              <a:gd name="connsiteX0" fmla="*/ 0 w 3925613"/>
              <a:gd name="connsiteY0" fmla="*/ 2769650 h 2769650"/>
              <a:gd name="connsiteX1" fmla="*/ 1718441 w 3925613"/>
              <a:gd name="connsiteY1" fmla="*/ 1823719 h 2769650"/>
              <a:gd name="connsiteX2" fmla="*/ 3216165 w 3925613"/>
              <a:gd name="connsiteY2" fmla="*/ 231402 h 2769650"/>
              <a:gd name="connsiteX3" fmla="*/ 3925613 w 3925613"/>
              <a:gd name="connsiteY3" fmla="*/ 42216 h 276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5613" h="2769650">
                <a:moveTo>
                  <a:pt x="0" y="2769650"/>
                </a:moveTo>
                <a:cubicBezTo>
                  <a:pt x="591206" y="2508205"/>
                  <a:pt x="1182413" y="2246760"/>
                  <a:pt x="1718441" y="1823719"/>
                </a:cubicBezTo>
                <a:cubicBezTo>
                  <a:pt x="2254469" y="1400678"/>
                  <a:pt x="2848303" y="528319"/>
                  <a:pt x="3216165" y="231402"/>
                </a:cubicBezTo>
                <a:cubicBezTo>
                  <a:pt x="3584027" y="-65515"/>
                  <a:pt x="3754820" y="-11650"/>
                  <a:pt x="3925613" y="42216"/>
                </a:cubicBezTo>
              </a:path>
            </a:pathLst>
          </a:cu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38" name="Freeform 37"/>
          <p:cNvSpPr/>
          <p:nvPr/>
        </p:nvSpPr>
        <p:spPr>
          <a:xfrm>
            <a:off x="34925" y="3336925"/>
            <a:ext cx="3925888" cy="1244600"/>
          </a:xfrm>
          <a:custGeom>
            <a:avLst/>
            <a:gdLst>
              <a:gd name="connsiteX0" fmla="*/ 0 w 3925613"/>
              <a:gd name="connsiteY0" fmla="*/ 2769650 h 2769650"/>
              <a:gd name="connsiteX1" fmla="*/ 1718441 w 3925613"/>
              <a:gd name="connsiteY1" fmla="*/ 1823719 h 2769650"/>
              <a:gd name="connsiteX2" fmla="*/ 3216165 w 3925613"/>
              <a:gd name="connsiteY2" fmla="*/ 231402 h 2769650"/>
              <a:gd name="connsiteX3" fmla="*/ 3925613 w 3925613"/>
              <a:gd name="connsiteY3" fmla="*/ 42216 h 276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5613" h="2769650">
                <a:moveTo>
                  <a:pt x="0" y="2769650"/>
                </a:moveTo>
                <a:cubicBezTo>
                  <a:pt x="591206" y="2508205"/>
                  <a:pt x="1182413" y="2246760"/>
                  <a:pt x="1718441" y="1823719"/>
                </a:cubicBezTo>
                <a:cubicBezTo>
                  <a:pt x="2254469" y="1400678"/>
                  <a:pt x="2848303" y="528319"/>
                  <a:pt x="3216165" y="231402"/>
                </a:cubicBezTo>
                <a:cubicBezTo>
                  <a:pt x="3584027" y="-65515"/>
                  <a:pt x="3754820" y="-11650"/>
                  <a:pt x="3925613" y="42216"/>
                </a:cubicBezTo>
              </a:path>
            </a:pathLst>
          </a:cu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39" name="Freeform 38"/>
          <p:cNvSpPr/>
          <p:nvPr/>
        </p:nvSpPr>
        <p:spPr>
          <a:xfrm flipH="1">
            <a:off x="4868863" y="3336925"/>
            <a:ext cx="3925887" cy="1252538"/>
          </a:xfrm>
          <a:custGeom>
            <a:avLst/>
            <a:gdLst>
              <a:gd name="connsiteX0" fmla="*/ 0 w 3925613"/>
              <a:gd name="connsiteY0" fmla="*/ 2769650 h 2769650"/>
              <a:gd name="connsiteX1" fmla="*/ 1718441 w 3925613"/>
              <a:gd name="connsiteY1" fmla="*/ 1823719 h 2769650"/>
              <a:gd name="connsiteX2" fmla="*/ 3216165 w 3925613"/>
              <a:gd name="connsiteY2" fmla="*/ 231402 h 2769650"/>
              <a:gd name="connsiteX3" fmla="*/ 3925613 w 3925613"/>
              <a:gd name="connsiteY3" fmla="*/ 42216 h 276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5613" h="2769650">
                <a:moveTo>
                  <a:pt x="0" y="2769650"/>
                </a:moveTo>
                <a:cubicBezTo>
                  <a:pt x="591206" y="2508205"/>
                  <a:pt x="1182413" y="2246760"/>
                  <a:pt x="1718441" y="1823719"/>
                </a:cubicBezTo>
                <a:cubicBezTo>
                  <a:pt x="2254469" y="1400678"/>
                  <a:pt x="2848303" y="528319"/>
                  <a:pt x="3216165" y="231402"/>
                </a:cubicBezTo>
                <a:cubicBezTo>
                  <a:pt x="3584027" y="-65515"/>
                  <a:pt x="3754820" y="-11650"/>
                  <a:pt x="3925613" y="42216"/>
                </a:cubicBezTo>
              </a:path>
            </a:pathLst>
          </a:cu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46108" name="Line 28"/>
          <p:cNvSpPr>
            <a:spLocks noChangeShapeType="1"/>
          </p:cNvSpPr>
          <p:nvPr/>
        </p:nvSpPr>
        <p:spPr bwMode="auto">
          <a:xfrm flipH="1" flipV="1">
            <a:off x="2627313" y="4076700"/>
            <a:ext cx="360362" cy="936625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012160" y="5300663"/>
            <a:ext cx="27825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Also at the development face with low strength rock (RSI&lt; 3 or there </a:t>
            </a:r>
            <a:r>
              <a:rPr lang="en-AU" dirty="0" err="1" smtClean="0"/>
              <a:t>abouts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Suspension of “softened” zone 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Estimate height of softening</a:t>
            </a:r>
          </a:p>
          <a:p>
            <a:pPr lvl="1"/>
            <a:r>
              <a:rPr lang="en-AU" dirty="0" smtClean="0"/>
              <a:t>Use </a:t>
            </a:r>
            <a:r>
              <a:rPr lang="en-AU" dirty="0" err="1" smtClean="0"/>
              <a:t>extensometry</a:t>
            </a:r>
            <a:endParaRPr lang="en-AU" dirty="0" smtClean="0"/>
          </a:p>
          <a:p>
            <a:pPr lvl="1"/>
            <a:r>
              <a:rPr lang="en-AU" dirty="0" smtClean="0"/>
              <a:t>Analytical design</a:t>
            </a:r>
          </a:p>
          <a:p>
            <a:pPr lvl="2"/>
            <a:r>
              <a:rPr lang="en-AU" dirty="0" smtClean="0"/>
              <a:t>Horizontal to vertical stress ratio at maingate</a:t>
            </a:r>
          </a:p>
          <a:p>
            <a:pPr lvl="2"/>
            <a:r>
              <a:rPr lang="en-AU" dirty="0" smtClean="0"/>
              <a:t>Roof Strength Index (UCS/vertical stress)</a:t>
            </a:r>
          </a:p>
          <a:p>
            <a:r>
              <a:rPr lang="en-AU" dirty="0" smtClean="0"/>
              <a:t>Assume parabolic fall cavity</a:t>
            </a:r>
          </a:p>
          <a:p>
            <a:r>
              <a:rPr lang="en-AU" dirty="0" smtClean="0"/>
              <a:t>Calculate weight</a:t>
            </a:r>
          </a:p>
          <a:p>
            <a:r>
              <a:rPr lang="en-AU" dirty="0" smtClean="0"/>
              <a:t>Calculate anchorage length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 candidate support pattern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2023909"/>
          </a:xfrm>
        </p:spPr>
        <p:txBody>
          <a:bodyPr/>
          <a:lstStyle/>
          <a:p>
            <a:r>
              <a:rPr lang="en-AU" dirty="0" smtClean="0"/>
              <a:t>Anticipate collapse of the maingate rib corner if longwall face is correctly aligned.</a:t>
            </a:r>
          </a:p>
          <a:p>
            <a:r>
              <a:rPr lang="en-AU" dirty="0" smtClean="0"/>
              <a:t>Assume wider, and hence higher, fall zone.</a:t>
            </a:r>
          </a:p>
          <a:p>
            <a:r>
              <a:rPr lang="en-AU" dirty="0" smtClean="0"/>
              <a:t>Install at the panel move or over the belt</a:t>
            </a:r>
            <a:endParaRPr lang="en-AU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841174" y="4321060"/>
            <a:ext cx="2273211" cy="1879327"/>
            <a:chOff x="2360" y="5815"/>
            <a:chExt cx="4266" cy="3528"/>
          </a:xfrm>
        </p:grpSpPr>
        <p:sp>
          <p:nvSpPr>
            <p:cNvPr id="5" name="AutoShape 36"/>
            <p:cNvSpPr>
              <a:spLocks noChangeAspect="1" noChangeArrowheads="1" noTextEdit="1"/>
            </p:cNvSpPr>
            <p:nvPr/>
          </p:nvSpPr>
          <p:spPr bwMode="auto">
            <a:xfrm>
              <a:off x="2360" y="5815"/>
              <a:ext cx="4266" cy="352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Line 35"/>
            <p:cNvSpPr>
              <a:spLocks noChangeShapeType="1"/>
            </p:cNvSpPr>
            <p:nvPr/>
          </p:nvSpPr>
          <p:spPr bwMode="auto">
            <a:xfrm>
              <a:off x="4397" y="8038"/>
              <a:ext cx="96" cy="194"/>
            </a:xfrm>
            <a:prstGeom prst="line">
              <a:avLst/>
            </a:prstGeom>
            <a:noFill/>
            <a:ln w="5715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34"/>
            <p:cNvSpPr>
              <a:spLocks noChangeShapeType="1"/>
            </p:cNvSpPr>
            <p:nvPr/>
          </p:nvSpPr>
          <p:spPr bwMode="auto">
            <a:xfrm>
              <a:off x="5593" y="8475"/>
              <a:ext cx="290" cy="143"/>
            </a:xfrm>
            <a:prstGeom prst="line">
              <a:avLst/>
            </a:prstGeom>
            <a:noFill/>
            <a:ln w="5715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33"/>
            <p:cNvSpPr>
              <a:spLocks noChangeShapeType="1"/>
            </p:cNvSpPr>
            <p:nvPr/>
          </p:nvSpPr>
          <p:spPr bwMode="auto">
            <a:xfrm flipH="1">
              <a:off x="5335" y="8475"/>
              <a:ext cx="258" cy="47"/>
            </a:xfrm>
            <a:prstGeom prst="line">
              <a:avLst/>
            </a:prstGeom>
            <a:noFill/>
            <a:ln w="5715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32"/>
            <p:cNvSpPr>
              <a:spLocks noChangeShapeType="1"/>
            </p:cNvSpPr>
            <p:nvPr/>
          </p:nvSpPr>
          <p:spPr bwMode="auto">
            <a:xfrm>
              <a:off x="2908" y="7289"/>
              <a:ext cx="453" cy="725"/>
            </a:xfrm>
            <a:prstGeom prst="line">
              <a:avLst/>
            </a:prstGeom>
            <a:noFill/>
            <a:ln w="5715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" name="Group 4"/>
            <p:cNvGrpSpPr>
              <a:grpSpLocks/>
            </p:cNvGrpSpPr>
            <p:nvPr/>
          </p:nvGrpSpPr>
          <p:grpSpPr bwMode="auto">
            <a:xfrm>
              <a:off x="2360" y="5815"/>
              <a:ext cx="4266" cy="3528"/>
              <a:chOff x="2352" y="1104"/>
              <a:chExt cx="2928" cy="2832"/>
            </a:xfrm>
          </p:grpSpPr>
          <p:sp>
            <p:nvSpPr>
              <p:cNvPr id="11" name="Line 31"/>
              <p:cNvSpPr>
                <a:spLocks noChangeShapeType="1"/>
              </p:cNvSpPr>
              <p:nvPr/>
            </p:nvSpPr>
            <p:spPr bwMode="auto">
              <a:xfrm flipH="1">
                <a:off x="4215" y="2772"/>
                <a:ext cx="45" cy="195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Line 30"/>
              <p:cNvSpPr>
                <a:spLocks noChangeShapeType="1"/>
              </p:cNvSpPr>
              <p:nvPr/>
            </p:nvSpPr>
            <p:spPr bwMode="auto">
              <a:xfrm>
                <a:off x="4260" y="2772"/>
                <a:ext cx="311" cy="467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Line 29"/>
              <p:cNvSpPr>
                <a:spLocks noChangeShapeType="1"/>
              </p:cNvSpPr>
              <p:nvPr/>
            </p:nvSpPr>
            <p:spPr bwMode="auto">
              <a:xfrm flipH="1">
                <a:off x="3728" y="2967"/>
                <a:ext cx="487" cy="96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Line 28"/>
              <p:cNvSpPr>
                <a:spLocks noChangeShapeType="1"/>
              </p:cNvSpPr>
              <p:nvPr/>
            </p:nvSpPr>
            <p:spPr bwMode="auto">
              <a:xfrm>
                <a:off x="4215" y="2967"/>
                <a:ext cx="222" cy="368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Line 27"/>
              <p:cNvSpPr>
                <a:spLocks noChangeShapeType="1"/>
              </p:cNvSpPr>
              <p:nvPr/>
            </p:nvSpPr>
            <p:spPr bwMode="auto">
              <a:xfrm flipH="1" flipV="1">
                <a:off x="2796" y="2094"/>
                <a:ext cx="0" cy="329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Line 26"/>
              <p:cNvSpPr>
                <a:spLocks noChangeShapeType="1"/>
              </p:cNvSpPr>
              <p:nvPr/>
            </p:nvSpPr>
            <p:spPr bwMode="auto">
              <a:xfrm>
                <a:off x="2796" y="2094"/>
                <a:ext cx="422" cy="563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7" name="Group 5"/>
              <p:cNvGrpSpPr>
                <a:grpSpLocks/>
              </p:cNvGrpSpPr>
              <p:nvPr/>
            </p:nvGrpSpPr>
            <p:grpSpPr bwMode="auto">
              <a:xfrm>
                <a:off x="2352" y="1104"/>
                <a:ext cx="2928" cy="2832"/>
                <a:chOff x="2352" y="1104"/>
                <a:chExt cx="2928" cy="2832"/>
              </a:xfrm>
            </p:grpSpPr>
            <p:sp>
              <p:nvSpPr>
                <p:cNvPr id="18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3750" y="2772"/>
                  <a:ext cx="510" cy="117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950" y="2657"/>
                  <a:ext cx="268" cy="96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4238" y="2540"/>
                  <a:ext cx="976" cy="232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" name="Line 22"/>
                <p:cNvSpPr>
                  <a:spLocks noChangeShapeType="1"/>
                </p:cNvSpPr>
                <p:nvPr/>
              </p:nvSpPr>
              <p:spPr bwMode="auto">
                <a:xfrm>
                  <a:off x="3351" y="1474"/>
                  <a:ext cx="909" cy="1298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3950" y="3335"/>
                  <a:ext cx="487" cy="272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4149" y="3063"/>
                  <a:ext cx="45" cy="78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352" y="2559"/>
                  <a:ext cx="0" cy="561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" name="Line 18"/>
                <p:cNvSpPr>
                  <a:spLocks noChangeShapeType="1"/>
                </p:cNvSpPr>
                <p:nvPr/>
              </p:nvSpPr>
              <p:spPr bwMode="auto">
                <a:xfrm>
                  <a:off x="3728" y="3063"/>
                  <a:ext cx="222" cy="544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" name="Line 17"/>
                <p:cNvSpPr>
                  <a:spLocks noChangeShapeType="1"/>
                </p:cNvSpPr>
                <p:nvPr/>
              </p:nvSpPr>
              <p:spPr bwMode="auto">
                <a:xfrm>
                  <a:off x="3728" y="3063"/>
                  <a:ext cx="709" cy="272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" name="Line 16"/>
                <p:cNvSpPr>
                  <a:spLocks noChangeShapeType="1"/>
                </p:cNvSpPr>
                <p:nvPr/>
              </p:nvSpPr>
              <p:spPr bwMode="auto">
                <a:xfrm>
                  <a:off x="2352" y="2559"/>
                  <a:ext cx="687" cy="310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2352" y="2268"/>
                  <a:ext cx="376" cy="291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2352" y="2869"/>
                  <a:ext cx="687" cy="251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2617" y="2540"/>
                  <a:ext cx="200" cy="58"/>
                </a:xfrm>
                <a:prstGeom prst="line">
                  <a:avLst/>
                </a:prstGeom>
                <a:noFill/>
                <a:ln w="57150">
                  <a:solidFill>
                    <a:srgbClr val="008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1" name="Group 6"/>
                <p:cNvGrpSpPr>
                  <a:grpSpLocks/>
                </p:cNvGrpSpPr>
                <p:nvPr/>
              </p:nvGrpSpPr>
              <p:grpSpPr bwMode="auto">
                <a:xfrm>
                  <a:off x="2640" y="1104"/>
                  <a:ext cx="2640" cy="2832"/>
                  <a:chOff x="3704" y="1767"/>
                  <a:chExt cx="5210" cy="6099"/>
                </a:xfrm>
              </p:grpSpPr>
              <p:sp>
                <p:nvSpPr>
                  <p:cNvPr id="32" name="Line 1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04" y="6028"/>
                    <a:ext cx="4247" cy="1838"/>
                  </a:xfrm>
                  <a:prstGeom prst="line">
                    <a:avLst/>
                  </a:prstGeom>
                  <a:noFill/>
                  <a:ln w="57150">
                    <a:solidFill>
                      <a:srgbClr val="008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3" name="Line 1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907" y="6613"/>
                    <a:ext cx="0" cy="1253"/>
                  </a:xfrm>
                  <a:prstGeom prst="line">
                    <a:avLst/>
                  </a:prstGeom>
                  <a:noFill/>
                  <a:ln w="57150">
                    <a:solidFill>
                      <a:srgbClr val="008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4" name="Line 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07" y="5401"/>
                    <a:ext cx="963" cy="1212"/>
                  </a:xfrm>
                  <a:prstGeom prst="line">
                    <a:avLst/>
                  </a:prstGeom>
                  <a:noFill/>
                  <a:ln w="57150">
                    <a:solidFill>
                      <a:srgbClr val="008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5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4842" y="5109"/>
                    <a:ext cx="1051" cy="501"/>
                  </a:xfrm>
                  <a:prstGeom prst="line">
                    <a:avLst/>
                  </a:prstGeom>
                  <a:noFill/>
                  <a:ln w="57150">
                    <a:solidFill>
                      <a:srgbClr val="008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6" name="Line 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011" y="1767"/>
                    <a:ext cx="1707" cy="2130"/>
                  </a:xfrm>
                  <a:prstGeom prst="line">
                    <a:avLst/>
                  </a:prstGeom>
                  <a:noFill/>
                  <a:ln w="57150">
                    <a:solidFill>
                      <a:srgbClr val="008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7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51" y="6655"/>
                    <a:ext cx="963" cy="1211"/>
                  </a:xfrm>
                  <a:prstGeom prst="line">
                    <a:avLst/>
                  </a:prstGeom>
                  <a:noFill/>
                  <a:ln w="57150">
                    <a:solidFill>
                      <a:srgbClr val="008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40" name="Group 39"/>
          <p:cNvGrpSpPr/>
          <p:nvPr/>
        </p:nvGrpSpPr>
        <p:grpSpPr>
          <a:xfrm>
            <a:off x="5356096" y="3645024"/>
            <a:ext cx="1952208" cy="2664296"/>
            <a:chOff x="5212080" y="3645024"/>
            <a:chExt cx="1736184" cy="2310080"/>
          </a:xfrm>
        </p:grpSpPr>
        <p:sp>
          <p:nvSpPr>
            <p:cNvPr id="38" name="Rectangle 37"/>
            <p:cNvSpPr/>
            <p:nvPr/>
          </p:nvSpPr>
          <p:spPr>
            <a:xfrm>
              <a:off x="5220072" y="5467312"/>
              <a:ext cx="1368152" cy="48779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12080" y="3645024"/>
              <a:ext cx="1736184" cy="1844673"/>
            </a:xfrm>
            <a:custGeom>
              <a:avLst/>
              <a:gdLst>
                <a:gd name="connsiteX0" fmla="*/ 0 w 1162594"/>
                <a:gd name="connsiteY0" fmla="*/ 862180 h 888306"/>
                <a:gd name="connsiteX1" fmla="*/ 561703 w 1162594"/>
                <a:gd name="connsiteY1" fmla="*/ 32 h 888306"/>
                <a:gd name="connsiteX2" fmla="*/ 1162594 w 1162594"/>
                <a:gd name="connsiteY2" fmla="*/ 888306 h 888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2594" h="888306">
                  <a:moveTo>
                    <a:pt x="0" y="862180"/>
                  </a:moveTo>
                  <a:cubicBezTo>
                    <a:pt x="183968" y="428929"/>
                    <a:pt x="367937" y="-4322"/>
                    <a:pt x="561703" y="32"/>
                  </a:cubicBezTo>
                  <a:cubicBezTo>
                    <a:pt x="755469" y="4386"/>
                    <a:pt x="959031" y="446346"/>
                    <a:pt x="1162594" y="888306"/>
                  </a:cubicBezTo>
                </a:path>
              </a:pathLst>
            </a:custGeom>
            <a:pattFill prst="wave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41" name="Straight Connector 40"/>
            <p:cNvCxnSpPr/>
            <p:nvPr/>
          </p:nvCxnSpPr>
          <p:spPr>
            <a:xfrm flipH="1" flipV="1">
              <a:off x="5212080" y="4233159"/>
              <a:ext cx="440040" cy="128407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6228184" y="3712742"/>
              <a:ext cx="581297" cy="180449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ight Triangle 44"/>
            <p:cNvSpPr/>
            <p:nvPr/>
          </p:nvSpPr>
          <p:spPr>
            <a:xfrm flipV="1">
              <a:off x="6588224" y="5473817"/>
              <a:ext cx="360040" cy="450791"/>
            </a:xfrm>
            <a:prstGeom prst="rtTriangle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5432100" y="5517232"/>
              <a:ext cx="1012108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92665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AU" sz="3000" dirty="0" smtClean="0"/>
              <a:t>Introduce logical  framework</a:t>
            </a:r>
          </a:p>
          <a:p>
            <a:pPr>
              <a:lnSpc>
                <a:spcPct val="80000"/>
              </a:lnSpc>
            </a:pPr>
            <a:r>
              <a:rPr lang="en-AU" sz="3000" dirty="0" smtClean="0"/>
              <a:t>Abridged history of key roof support ideas over the last 30 years</a:t>
            </a:r>
          </a:p>
          <a:p>
            <a:pPr>
              <a:lnSpc>
                <a:spcPct val="80000"/>
              </a:lnSpc>
            </a:pPr>
            <a:r>
              <a:rPr lang="en-AU" sz="3000" dirty="0" smtClean="0"/>
              <a:t>Discussion points</a:t>
            </a:r>
          </a:p>
          <a:p>
            <a:pPr lvl="1">
              <a:lnSpc>
                <a:spcPct val="80000"/>
              </a:lnSpc>
            </a:pPr>
            <a:r>
              <a:rPr lang="en-AU" sz="2600" dirty="0" smtClean="0"/>
              <a:t>Negligible horizontal stress at the roof line </a:t>
            </a:r>
            <a:r>
              <a:rPr lang="en-AU" sz="2600" u="sng" dirty="0" smtClean="0"/>
              <a:t>after</a:t>
            </a:r>
            <a:r>
              <a:rPr lang="en-AU" sz="2600" dirty="0" smtClean="0"/>
              <a:t> the roadway is formed.</a:t>
            </a:r>
          </a:p>
          <a:p>
            <a:pPr lvl="1">
              <a:lnSpc>
                <a:spcPct val="80000"/>
              </a:lnSpc>
            </a:pPr>
            <a:r>
              <a:rPr lang="en-AU" sz="2600" dirty="0" smtClean="0"/>
              <a:t>Use simple suspension concepts.</a:t>
            </a:r>
          </a:p>
          <a:p>
            <a:pPr lvl="1">
              <a:lnSpc>
                <a:spcPct val="80000"/>
              </a:lnSpc>
            </a:pPr>
            <a:r>
              <a:rPr lang="en-AU" sz="2600" dirty="0" smtClean="0"/>
              <a:t>Never locate bolts or cables near the centreline.</a:t>
            </a:r>
          </a:p>
          <a:p>
            <a:pPr lvl="1">
              <a:lnSpc>
                <a:spcPct val="80000"/>
              </a:lnSpc>
            </a:pPr>
            <a:r>
              <a:rPr lang="en-AU" sz="2600" dirty="0" smtClean="0"/>
              <a:t>Stiffness comes at the cost of brittleness.</a:t>
            </a:r>
          </a:p>
          <a:p>
            <a:pPr lvl="1">
              <a:lnSpc>
                <a:spcPct val="80000"/>
              </a:lnSpc>
            </a:pPr>
            <a:r>
              <a:rPr lang="en-AU" sz="2600" dirty="0" smtClean="0"/>
              <a:t>Rarely fully grout cables.</a:t>
            </a:r>
          </a:p>
          <a:p>
            <a:pPr lvl="1">
              <a:lnSpc>
                <a:spcPct val="80000"/>
              </a:lnSpc>
            </a:pPr>
            <a:r>
              <a:rPr lang="en-AU" sz="2600" dirty="0" smtClean="0"/>
              <a:t>Minimise long tendon support at the development face if you can.</a:t>
            </a:r>
          </a:p>
          <a:p>
            <a:pPr lvl="1">
              <a:lnSpc>
                <a:spcPct val="80000"/>
              </a:lnSpc>
            </a:pPr>
            <a:r>
              <a:rPr lang="en-AU" sz="2600" dirty="0" smtClean="0"/>
              <a:t>Revisit trussing.</a:t>
            </a:r>
          </a:p>
          <a:p>
            <a:pPr>
              <a:lnSpc>
                <a:spcPct val="80000"/>
              </a:lnSpc>
            </a:pPr>
            <a:endParaRPr lang="en-AU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Suspension design</a:t>
            </a:r>
            <a:endParaRPr lang="en-AU" dirty="0"/>
          </a:p>
        </p:txBody>
      </p:sp>
      <p:grpSp>
        <p:nvGrpSpPr>
          <p:cNvPr id="4" name="Group 3"/>
          <p:cNvGrpSpPr/>
          <p:nvPr/>
        </p:nvGrpSpPr>
        <p:grpSpPr>
          <a:xfrm>
            <a:off x="1763688" y="3561368"/>
            <a:ext cx="1736184" cy="2310080"/>
            <a:chOff x="5212080" y="3645024"/>
            <a:chExt cx="1736184" cy="2310080"/>
          </a:xfrm>
        </p:grpSpPr>
        <p:sp>
          <p:nvSpPr>
            <p:cNvPr id="5" name="Rectangle 4"/>
            <p:cNvSpPr/>
            <p:nvPr/>
          </p:nvSpPr>
          <p:spPr>
            <a:xfrm>
              <a:off x="5220072" y="5467312"/>
              <a:ext cx="1368152" cy="48779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Freeform 5"/>
            <p:cNvSpPr/>
            <p:nvPr/>
          </p:nvSpPr>
          <p:spPr>
            <a:xfrm>
              <a:off x="5212080" y="3645024"/>
              <a:ext cx="1736184" cy="1844673"/>
            </a:xfrm>
            <a:custGeom>
              <a:avLst/>
              <a:gdLst>
                <a:gd name="connsiteX0" fmla="*/ 0 w 1162594"/>
                <a:gd name="connsiteY0" fmla="*/ 862180 h 888306"/>
                <a:gd name="connsiteX1" fmla="*/ 561703 w 1162594"/>
                <a:gd name="connsiteY1" fmla="*/ 32 h 888306"/>
                <a:gd name="connsiteX2" fmla="*/ 1162594 w 1162594"/>
                <a:gd name="connsiteY2" fmla="*/ 888306 h 888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2594" h="888306">
                  <a:moveTo>
                    <a:pt x="0" y="862180"/>
                  </a:moveTo>
                  <a:cubicBezTo>
                    <a:pt x="183968" y="428929"/>
                    <a:pt x="367937" y="-4322"/>
                    <a:pt x="561703" y="32"/>
                  </a:cubicBezTo>
                  <a:cubicBezTo>
                    <a:pt x="755469" y="4386"/>
                    <a:pt x="959031" y="446346"/>
                    <a:pt x="1162594" y="888306"/>
                  </a:cubicBezTo>
                </a:path>
              </a:pathLst>
            </a:custGeom>
            <a:pattFill prst="wave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7" name="Straight Connector 6"/>
            <p:cNvCxnSpPr/>
            <p:nvPr/>
          </p:nvCxnSpPr>
          <p:spPr>
            <a:xfrm flipH="1" flipV="1">
              <a:off x="5212080" y="4233159"/>
              <a:ext cx="440040" cy="128407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6228184" y="3712742"/>
              <a:ext cx="581297" cy="180449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ight Triangle 8"/>
            <p:cNvSpPr/>
            <p:nvPr/>
          </p:nvSpPr>
          <p:spPr>
            <a:xfrm flipV="1">
              <a:off x="6588224" y="5473817"/>
              <a:ext cx="360040" cy="450791"/>
            </a:xfrm>
            <a:prstGeom prst="rtTriangle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5432100" y="5517232"/>
              <a:ext cx="1012108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17"/>
          <p:cNvSpPr/>
          <p:nvPr/>
        </p:nvSpPr>
        <p:spPr>
          <a:xfrm rot="18949147">
            <a:off x="5383663" y="3402221"/>
            <a:ext cx="1140187" cy="13483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Rectangle 16"/>
          <p:cNvSpPr/>
          <p:nvPr/>
        </p:nvSpPr>
        <p:spPr>
          <a:xfrm rot="18943288">
            <a:off x="6012540" y="2261252"/>
            <a:ext cx="1359269" cy="13483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Freeform 12"/>
          <p:cNvSpPr/>
          <p:nvPr/>
        </p:nvSpPr>
        <p:spPr>
          <a:xfrm rot="21195459">
            <a:off x="5867376" y="2252003"/>
            <a:ext cx="914400" cy="2259875"/>
          </a:xfrm>
          <a:custGeom>
            <a:avLst/>
            <a:gdLst>
              <a:gd name="connsiteX0" fmla="*/ 914400 w 914400"/>
              <a:gd name="connsiteY0" fmla="*/ 0 h 2259875"/>
              <a:gd name="connsiteX1" fmla="*/ 431074 w 914400"/>
              <a:gd name="connsiteY1" fmla="*/ 979715 h 2259875"/>
              <a:gd name="connsiteX2" fmla="*/ 378823 w 914400"/>
              <a:gd name="connsiteY2" fmla="*/ 1606732 h 2259875"/>
              <a:gd name="connsiteX3" fmla="*/ 0 w 914400"/>
              <a:gd name="connsiteY3" fmla="*/ 2259875 h 225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2259875">
                <a:moveTo>
                  <a:pt x="914400" y="0"/>
                </a:moveTo>
                <a:cubicBezTo>
                  <a:pt x="717368" y="355963"/>
                  <a:pt x="520337" y="711926"/>
                  <a:pt x="431074" y="979715"/>
                </a:cubicBezTo>
                <a:cubicBezTo>
                  <a:pt x="341811" y="1247504"/>
                  <a:pt x="450669" y="1393372"/>
                  <a:pt x="378823" y="1606732"/>
                </a:cubicBezTo>
                <a:cubicBezTo>
                  <a:pt x="306977" y="1820092"/>
                  <a:pt x="153488" y="2039983"/>
                  <a:pt x="0" y="2259875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Line Callout 2 18"/>
          <p:cNvSpPr/>
          <p:nvPr/>
        </p:nvSpPr>
        <p:spPr>
          <a:xfrm>
            <a:off x="1083608" y="1877501"/>
            <a:ext cx="3703706" cy="657278"/>
          </a:xfrm>
          <a:prstGeom prst="borderCallout2">
            <a:avLst>
              <a:gd name="adj1" fmla="val 21731"/>
              <a:gd name="adj2" fmla="val 104530"/>
              <a:gd name="adj3" fmla="val 65454"/>
              <a:gd name="adj4" fmla="val 120179"/>
              <a:gd name="adj5" fmla="val 215846"/>
              <a:gd name="adj6" fmla="val 13567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Full tensile capacity mobilised</a:t>
            </a:r>
          </a:p>
          <a:p>
            <a:pPr algn="ctr"/>
            <a:r>
              <a:rPr lang="en-AU" sz="2000" dirty="0">
                <a:solidFill>
                  <a:schemeClr val="tx1"/>
                </a:solidFill>
              </a:rPr>
              <a:t>a</a:t>
            </a:r>
            <a:r>
              <a:rPr lang="en-AU" sz="2000" dirty="0" smtClean="0">
                <a:solidFill>
                  <a:schemeClr val="tx1"/>
                </a:solidFill>
              </a:rPr>
              <a:t>s the side of borehole yields </a:t>
            </a:r>
            <a:endParaRPr lang="en-AU" sz="2000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008" y="5383656"/>
            <a:ext cx="28520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Load factor : 1.25 – 1.50</a:t>
            </a:r>
          </a:p>
          <a:p>
            <a:r>
              <a:rPr lang="en-AU" dirty="0" smtClean="0"/>
              <a:t>Anchorage factor:  2.0-2.5</a:t>
            </a:r>
          </a:p>
          <a:p>
            <a:r>
              <a:rPr lang="en-AU" dirty="0" smtClean="0"/>
              <a:t>Block size factor: 1.2  </a:t>
            </a:r>
            <a:endParaRPr lang="en-AU" dirty="0"/>
          </a:p>
        </p:txBody>
      </p:sp>
      <p:sp>
        <p:nvSpPr>
          <p:cNvPr id="3" name="Line Callout 1 2"/>
          <p:cNvSpPr/>
          <p:nvPr/>
        </p:nvSpPr>
        <p:spPr>
          <a:xfrm>
            <a:off x="419917" y="3284331"/>
            <a:ext cx="1376144" cy="792088"/>
          </a:xfrm>
          <a:prstGeom prst="borderCallout1">
            <a:avLst>
              <a:gd name="adj1" fmla="val 163877"/>
              <a:gd name="adj2" fmla="val 103603"/>
              <a:gd name="adj3" fmla="val 119096"/>
              <a:gd name="adj4" fmla="val 2799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Anchorage (Littlejohn)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995816" y="4149503"/>
            <a:ext cx="365273" cy="3818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4" name="Straight Arrow Connector 13"/>
          <p:cNvCxnSpPr>
            <a:stCxn id="11" idx="6"/>
          </p:cNvCxnSpPr>
          <p:nvPr/>
        </p:nvCxnSpPr>
        <p:spPr>
          <a:xfrm flipV="1">
            <a:off x="3361089" y="3933056"/>
            <a:ext cx="1217523" cy="4073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4578612" y="1910880"/>
            <a:ext cx="3217785" cy="310229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3168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Oblique loading – no reduction in ultimate capacity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68" y="2852936"/>
            <a:ext cx="6302008" cy="35283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28800"/>
            <a:ext cx="3782726" cy="22322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664461" y="2132856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i="1" dirty="0" smtClean="0"/>
              <a:t>Hutchinson </a:t>
            </a:r>
            <a:r>
              <a:rPr lang="en-AU" i="1" dirty="0"/>
              <a:t>and </a:t>
            </a:r>
            <a:r>
              <a:rPr lang="en-AU" i="1" dirty="0" err="1"/>
              <a:t>Diederichs</a:t>
            </a:r>
            <a:r>
              <a:rPr lang="en-AU" i="1" dirty="0"/>
              <a:t>,  </a:t>
            </a:r>
            <a:r>
              <a:rPr lang="en-AU" i="1" dirty="0" smtClean="0"/>
              <a:t>1996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32419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Highly stressed fractured ground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533" y="1176353"/>
            <a:ext cx="6174607" cy="41248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5616" y="5229200"/>
            <a:ext cx="72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i="1" dirty="0" smtClean="0"/>
              <a:t>“In highly stressed fractured ground, across mobile shear or delamination structures….it is sometimes desirable to reduce the stiffness of the cable bolt system….” (Hutchinson and </a:t>
            </a:r>
            <a:r>
              <a:rPr lang="en-AU" sz="2000" i="1" dirty="0" err="1" smtClean="0"/>
              <a:t>Diederichs</a:t>
            </a:r>
            <a:r>
              <a:rPr lang="en-AU" sz="2000" i="1" dirty="0" smtClean="0"/>
              <a:t>,  1996)</a:t>
            </a:r>
            <a:endParaRPr lang="en-AU" sz="2000" i="1" dirty="0"/>
          </a:p>
        </p:txBody>
      </p:sp>
    </p:spTree>
    <p:extLst>
      <p:ext uri="{BB962C8B-B14F-4D97-AF65-F5344CB8AC3E}">
        <p14:creationId xmlns:p14="http://schemas.microsoft.com/office/powerpoint/2010/main" val="180060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Point-anchored or fully-grouted long tendons in the coal sector?</a:t>
            </a:r>
            <a:endParaRPr lang="en-AU" dirty="0"/>
          </a:p>
        </p:txBody>
      </p:sp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171575"/>
              </p:ext>
            </p:extLst>
          </p:nvPr>
        </p:nvGraphicFramePr>
        <p:xfrm>
          <a:off x="971600" y="1700808"/>
          <a:ext cx="727280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44208" y="6021288"/>
            <a:ext cx="1702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Clifford et al (2001)</a:t>
            </a:r>
            <a:endParaRPr lang="en-A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Why not locate centrally? 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Why wouldn’t you fully grout?</a:t>
            </a:r>
            <a:endParaRPr lang="en-AU" dirty="0"/>
          </a:p>
        </p:txBody>
      </p:sp>
      <p:sp>
        <p:nvSpPr>
          <p:cNvPr id="10" name="Line Callout 2 9"/>
          <p:cNvSpPr>
            <a:spLocks/>
          </p:cNvSpPr>
          <p:nvPr/>
        </p:nvSpPr>
        <p:spPr bwMode="auto">
          <a:xfrm>
            <a:off x="5580063" y="2924175"/>
            <a:ext cx="3240087" cy="936625"/>
          </a:xfrm>
          <a:prstGeom prst="borderCallout2">
            <a:avLst>
              <a:gd name="adj1" fmla="val 12204"/>
              <a:gd name="adj2" fmla="val -2352"/>
              <a:gd name="adj3" fmla="val 12204"/>
              <a:gd name="adj4" fmla="val -11366"/>
              <a:gd name="adj5" fmla="val 28981"/>
              <a:gd name="adj6" fmla="val -41403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AU">
                <a:solidFill>
                  <a:srgbClr val="FFFFFF"/>
                </a:solidFill>
                <a:latin typeface="Calibri" pitchFamily="34" charset="0"/>
              </a:rPr>
              <a:t>MORE THAN 6MM OF  MOVEMENT INEVITABLE IN THE NEW FAILURE ZONE</a:t>
            </a:r>
          </a:p>
        </p:txBody>
      </p:sp>
      <p:sp>
        <p:nvSpPr>
          <p:cNvPr id="11" name="Line Callout 2 10"/>
          <p:cNvSpPr/>
          <p:nvPr/>
        </p:nvSpPr>
        <p:spPr>
          <a:xfrm>
            <a:off x="5435600" y="1700213"/>
            <a:ext cx="2952750" cy="57626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0754"/>
              <a:gd name="adj6" fmla="val -283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/>
              <a:t>RISK ANCHORAGE IS OVERRIDDEN</a:t>
            </a:r>
          </a:p>
        </p:txBody>
      </p:sp>
      <p:sp>
        <p:nvSpPr>
          <p:cNvPr id="18" name="Freeform 17"/>
          <p:cNvSpPr/>
          <p:nvPr/>
        </p:nvSpPr>
        <p:spPr>
          <a:xfrm>
            <a:off x="2633663" y="3933825"/>
            <a:ext cx="3086100" cy="1069975"/>
          </a:xfrm>
          <a:custGeom>
            <a:avLst/>
            <a:gdLst>
              <a:gd name="connsiteX0" fmla="*/ 0 w 3742006"/>
              <a:gd name="connsiteY0" fmla="*/ 2708031 h 2722099"/>
              <a:gd name="connsiteX1" fmla="*/ 239151 w 3742006"/>
              <a:gd name="connsiteY1" fmla="*/ 1413803 h 2722099"/>
              <a:gd name="connsiteX2" fmla="*/ 998806 w 3742006"/>
              <a:gd name="connsiteY2" fmla="*/ 485336 h 2722099"/>
              <a:gd name="connsiteX3" fmla="*/ 1659988 w 3742006"/>
              <a:gd name="connsiteY3" fmla="*/ 7034 h 2722099"/>
              <a:gd name="connsiteX4" fmla="*/ 2700997 w 3742006"/>
              <a:gd name="connsiteY4" fmla="*/ 443133 h 2722099"/>
              <a:gd name="connsiteX5" fmla="*/ 3376246 w 3742006"/>
              <a:gd name="connsiteY5" fmla="*/ 1244991 h 2722099"/>
              <a:gd name="connsiteX6" fmla="*/ 3502855 w 3742006"/>
              <a:gd name="connsiteY6" fmla="*/ 1554480 h 2722099"/>
              <a:gd name="connsiteX7" fmla="*/ 3742006 w 3742006"/>
              <a:gd name="connsiteY7" fmla="*/ 2722099 h 2722099"/>
              <a:gd name="connsiteX0" fmla="*/ 0 w 3742006"/>
              <a:gd name="connsiteY0" fmla="*/ 2679362 h 2693430"/>
              <a:gd name="connsiteX1" fmla="*/ 239151 w 3742006"/>
              <a:gd name="connsiteY1" fmla="*/ 1385134 h 2693430"/>
              <a:gd name="connsiteX2" fmla="*/ 998806 w 3742006"/>
              <a:gd name="connsiteY2" fmla="*/ 456667 h 2693430"/>
              <a:gd name="connsiteX3" fmla="*/ 1793275 w 3742006"/>
              <a:gd name="connsiteY3" fmla="*/ 7034 h 2693430"/>
              <a:gd name="connsiteX4" fmla="*/ 2700997 w 3742006"/>
              <a:gd name="connsiteY4" fmla="*/ 414464 h 2693430"/>
              <a:gd name="connsiteX5" fmla="*/ 3376246 w 3742006"/>
              <a:gd name="connsiteY5" fmla="*/ 1216322 h 2693430"/>
              <a:gd name="connsiteX6" fmla="*/ 3502855 w 3742006"/>
              <a:gd name="connsiteY6" fmla="*/ 1525811 h 2693430"/>
              <a:gd name="connsiteX7" fmla="*/ 3742006 w 3742006"/>
              <a:gd name="connsiteY7" fmla="*/ 2693430 h 2693430"/>
              <a:gd name="connsiteX0" fmla="*/ 0 w 3742006"/>
              <a:gd name="connsiteY0" fmla="*/ 2679362 h 2693430"/>
              <a:gd name="connsiteX1" fmla="*/ 239151 w 3742006"/>
              <a:gd name="connsiteY1" fmla="*/ 1385134 h 2693430"/>
              <a:gd name="connsiteX2" fmla="*/ 998806 w 3742006"/>
              <a:gd name="connsiteY2" fmla="*/ 456667 h 2693430"/>
              <a:gd name="connsiteX3" fmla="*/ 1793275 w 3742006"/>
              <a:gd name="connsiteY3" fmla="*/ 7034 h 2693430"/>
              <a:gd name="connsiteX4" fmla="*/ 2700997 w 3742006"/>
              <a:gd name="connsiteY4" fmla="*/ 414464 h 2693430"/>
              <a:gd name="connsiteX5" fmla="*/ 3161427 w 3742006"/>
              <a:gd name="connsiteY5" fmla="*/ 943137 h 2693430"/>
              <a:gd name="connsiteX6" fmla="*/ 3502855 w 3742006"/>
              <a:gd name="connsiteY6" fmla="*/ 1525811 h 2693430"/>
              <a:gd name="connsiteX7" fmla="*/ 3742006 w 3742006"/>
              <a:gd name="connsiteY7" fmla="*/ 2693430 h 2693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42006" h="2693430">
                <a:moveTo>
                  <a:pt x="0" y="2679362"/>
                </a:moveTo>
                <a:cubicBezTo>
                  <a:pt x="36341" y="2217472"/>
                  <a:pt x="72683" y="1755583"/>
                  <a:pt x="239151" y="1385134"/>
                </a:cubicBezTo>
                <a:cubicBezTo>
                  <a:pt x="405619" y="1014685"/>
                  <a:pt x="739785" y="686350"/>
                  <a:pt x="998806" y="456667"/>
                </a:cubicBezTo>
                <a:cubicBezTo>
                  <a:pt x="1257827" y="226984"/>
                  <a:pt x="1509577" y="14068"/>
                  <a:pt x="1793275" y="7034"/>
                </a:cubicBezTo>
                <a:cubicBezTo>
                  <a:pt x="2076973" y="0"/>
                  <a:pt x="2472972" y="258447"/>
                  <a:pt x="2700997" y="414464"/>
                </a:cubicBezTo>
                <a:cubicBezTo>
                  <a:pt x="2929022" y="570481"/>
                  <a:pt x="3027784" y="757913"/>
                  <a:pt x="3161427" y="943137"/>
                </a:cubicBezTo>
                <a:cubicBezTo>
                  <a:pt x="3295070" y="1128362"/>
                  <a:pt x="3406092" y="1234096"/>
                  <a:pt x="3502855" y="1525811"/>
                </a:cubicBezTo>
                <a:cubicBezTo>
                  <a:pt x="3599618" y="1817526"/>
                  <a:pt x="3711526" y="2501172"/>
                  <a:pt x="3742006" y="2693430"/>
                </a:cubicBezTo>
              </a:path>
            </a:pathLst>
          </a:custGeom>
          <a:ln w="762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20" name="Freeform 19"/>
          <p:cNvSpPr/>
          <p:nvPr/>
        </p:nvSpPr>
        <p:spPr>
          <a:xfrm>
            <a:off x="2644775" y="2133600"/>
            <a:ext cx="3079750" cy="2870200"/>
          </a:xfrm>
          <a:custGeom>
            <a:avLst/>
            <a:gdLst>
              <a:gd name="connsiteX0" fmla="*/ 0 w 3732627"/>
              <a:gd name="connsiteY0" fmla="*/ 3960055 h 3988191"/>
              <a:gd name="connsiteX1" fmla="*/ 154744 w 3732627"/>
              <a:gd name="connsiteY1" fmla="*/ 2834640 h 3988191"/>
              <a:gd name="connsiteX2" fmla="*/ 675249 w 3732627"/>
              <a:gd name="connsiteY2" fmla="*/ 1512277 h 3988191"/>
              <a:gd name="connsiteX3" fmla="*/ 1139483 w 3732627"/>
              <a:gd name="connsiteY3" fmla="*/ 640080 h 3988191"/>
              <a:gd name="connsiteX4" fmla="*/ 1547446 w 3732627"/>
              <a:gd name="connsiteY4" fmla="*/ 105508 h 3988191"/>
              <a:gd name="connsiteX5" fmla="*/ 1828800 w 3732627"/>
              <a:gd name="connsiteY5" fmla="*/ 7034 h 3988191"/>
              <a:gd name="connsiteX6" fmla="*/ 2152357 w 3732627"/>
              <a:gd name="connsiteY6" fmla="*/ 119575 h 3988191"/>
              <a:gd name="connsiteX7" fmla="*/ 2644726 w 3732627"/>
              <a:gd name="connsiteY7" fmla="*/ 696351 h 3988191"/>
              <a:gd name="connsiteX8" fmla="*/ 3137095 w 3732627"/>
              <a:gd name="connsiteY8" fmla="*/ 1793631 h 3988191"/>
              <a:gd name="connsiteX9" fmla="*/ 3530990 w 3732627"/>
              <a:gd name="connsiteY9" fmla="*/ 2862775 h 3988191"/>
              <a:gd name="connsiteX10" fmla="*/ 3713870 w 3732627"/>
              <a:gd name="connsiteY10" fmla="*/ 3988191 h 3988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32627" h="3988191">
                <a:moveTo>
                  <a:pt x="0" y="3960055"/>
                </a:moveTo>
                <a:cubicBezTo>
                  <a:pt x="21101" y="3601329"/>
                  <a:pt x="42202" y="3242603"/>
                  <a:pt x="154744" y="2834640"/>
                </a:cubicBezTo>
                <a:cubicBezTo>
                  <a:pt x="267286" y="2426677"/>
                  <a:pt x="511126" y="1878037"/>
                  <a:pt x="675249" y="1512277"/>
                </a:cubicBezTo>
                <a:cubicBezTo>
                  <a:pt x="839372" y="1146517"/>
                  <a:pt x="994117" y="874542"/>
                  <a:pt x="1139483" y="640080"/>
                </a:cubicBezTo>
                <a:cubicBezTo>
                  <a:pt x="1284849" y="405619"/>
                  <a:pt x="1432560" y="211016"/>
                  <a:pt x="1547446" y="105508"/>
                </a:cubicBezTo>
                <a:cubicBezTo>
                  <a:pt x="1662332" y="0"/>
                  <a:pt x="1727982" y="4690"/>
                  <a:pt x="1828800" y="7034"/>
                </a:cubicBezTo>
                <a:cubicBezTo>
                  <a:pt x="1929618" y="9378"/>
                  <a:pt x="2016369" y="4689"/>
                  <a:pt x="2152357" y="119575"/>
                </a:cubicBezTo>
                <a:cubicBezTo>
                  <a:pt x="2288345" y="234461"/>
                  <a:pt x="2480603" y="417342"/>
                  <a:pt x="2644726" y="696351"/>
                </a:cubicBezTo>
                <a:cubicBezTo>
                  <a:pt x="2808849" y="975360"/>
                  <a:pt x="2989384" y="1432560"/>
                  <a:pt x="3137095" y="1793631"/>
                </a:cubicBezTo>
                <a:cubicBezTo>
                  <a:pt x="3284806" y="2154702"/>
                  <a:pt x="3434861" y="2497015"/>
                  <a:pt x="3530990" y="2862775"/>
                </a:cubicBezTo>
                <a:cubicBezTo>
                  <a:pt x="3627119" y="3228535"/>
                  <a:pt x="3732627" y="3805311"/>
                  <a:pt x="3713870" y="3988191"/>
                </a:cubicBezTo>
              </a:path>
            </a:pathLst>
          </a:cu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21" name="Rectangle 20"/>
          <p:cNvSpPr/>
          <p:nvPr/>
        </p:nvSpPr>
        <p:spPr>
          <a:xfrm>
            <a:off x="2627313" y="5043488"/>
            <a:ext cx="3089275" cy="14811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cxnSp>
        <p:nvCxnSpPr>
          <p:cNvPr id="22" name="Straight Connector 21"/>
          <p:cNvCxnSpPr/>
          <p:nvPr/>
        </p:nvCxnSpPr>
        <p:spPr>
          <a:xfrm rot="5400000" flipH="1" flipV="1">
            <a:off x="2987675" y="3429000"/>
            <a:ext cx="316865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 flipH="1" flipV="1">
            <a:off x="2159794" y="3393282"/>
            <a:ext cx="3240087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2412207" y="4509294"/>
            <a:ext cx="1008062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2772569" y="4509294"/>
            <a:ext cx="1008062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3240087" y="4545013"/>
            <a:ext cx="936625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4175125" y="4545013"/>
            <a:ext cx="936625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4572794" y="4509294"/>
            <a:ext cx="1008062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4931569" y="4509294"/>
            <a:ext cx="1008062" cy="0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Too stiff, too close to the face?</a:t>
            </a:r>
          </a:p>
        </p:txBody>
      </p:sp>
      <p:pic>
        <p:nvPicPr>
          <p:cNvPr id="54274" name="Picture 1" descr="abersealongsec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989138"/>
            <a:ext cx="6985000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/>
        </p:nvCxnSpPr>
        <p:spPr>
          <a:xfrm flipV="1">
            <a:off x="2771775" y="2420938"/>
            <a:ext cx="0" cy="15843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1476375" y="3213100"/>
            <a:ext cx="5399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Line Callout 1 5"/>
          <p:cNvSpPr/>
          <p:nvPr/>
        </p:nvSpPr>
        <p:spPr>
          <a:xfrm>
            <a:off x="3851275" y="1520825"/>
            <a:ext cx="3600450" cy="936625"/>
          </a:xfrm>
          <a:prstGeom prst="borderCallout1">
            <a:avLst>
              <a:gd name="adj1" fmla="val 18750"/>
              <a:gd name="adj2" fmla="val -8333"/>
              <a:gd name="adj3" fmla="val 196708"/>
              <a:gd name="adj4" fmla="val -2826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400" b="1" dirty="0">
                <a:solidFill>
                  <a:srgbClr val="FF0000"/>
                </a:solidFill>
              </a:rPr>
              <a:t>Failure of full grouted cables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55776" y="1556792"/>
            <a:ext cx="4104456" cy="3600400"/>
          </a:xfrm>
          <a:prstGeom prst="rect">
            <a:avLst/>
          </a:prstGeom>
          <a:pattFill prst="lgConfetti">
            <a:fgClr>
              <a:schemeClr val="accent2">
                <a:lumMod val="60000"/>
                <a:lumOff val="4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Bigger holes give better anchorage in soft rock</a:t>
            </a:r>
            <a:endParaRPr lang="en-AU" dirty="0"/>
          </a:p>
        </p:txBody>
      </p:sp>
      <p:sp>
        <p:nvSpPr>
          <p:cNvPr id="4" name="Oval 3"/>
          <p:cNvSpPr/>
          <p:nvPr/>
        </p:nvSpPr>
        <p:spPr>
          <a:xfrm>
            <a:off x="3707904" y="2348880"/>
            <a:ext cx="2088232" cy="20162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Oval 4"/>
          <p:cNvSpPr/>
          <p:nvPr/>
        </p:nvSpPr>
        <p:spPr>
          <a:xfrm>
            <a:off x="4067944" y="2717304"/>
            <a:ext cx="1287760" cy="1287760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STEEL</a:t>
            </a:r>
          </a:p>
        </p:txBody>
      </p:sp>
      <p:sp>
        <p:nvSpPr>
          <p:cNvPr id="7" name="Line Callout 2 6"/>
          <p:cNvSpPr/>
          <p:nvPr/>
        </p:nvSpPr>
        <p:spPr>
          <a:xfrm>
            <a:off x="5809646" y="1700808"/>
            <a:ext cx="2290746" cy="86409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97383"/>
              <a:gd name="adj6" fmla="val -438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Grout</a:t>
            </a:r>
          </a:p>
          <a:p>
            <a:pPr algn="ctr"/>
            <a:r>
              <a:rPr lang="en-AU" dirty="0" smtClean="0"/>
              <a:t>UCS = </a:t>
            </a:r>
            <a:r>
              <a:rPr lang="en-AU" dirty="0" err="1" smtClean="0"/>
              <a:t>70MPa</a:t>
            </a:r>
            <a:endParaRPr lang="en-AU" dirty="0"/>
          </a:p>
        </p:txBody>
      </p:sp>
      <p:sp>
        <p:nvSpPr>
          <p:cNvPr id="8" name="Line Callout 2 7"/>
          <p:cNvSpPr/>
          <p:nvPr/>
        </p:nvSpPr>
        <p:spPr>
          <a:xfrm>
            <a:off x="6372200" y="4185084"/>
            <a:ext cx="2592288" cy="68407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6584"/>
              <a:gd name="adj6" fmla="val -290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Rock</a:t>
            </a:r>
          </a:p>
          <a:p>
            <a:pPr algn="ctr"/>
            <a:r>
              <a:rPr lang="en-AU" dirty="0" smtClean="0"/>
              <a:t>UCS=30-60 MPa</a:t>
            </a:r>
            <a:endParaRPr lang="en-AU" dirty="0"/>
          </a:p>
        </p:txBody>
      </p:sp>
      <p:sp>
        <p:nvSpPr>
          <p:cNvPr id="10" name="TextBox 9"/>
          <p:cNvSpPr txBox="1"/>
          <p:nvPr/>
        </p:nvSpPr>
        <p:spPr>
          <a:xfrm>
            <a:off x="555131" y="5661248"/>
            <a:ext cx="8246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(The small annulus for bolts relates to the efficiencies of mixing resin cartridges)</a:t>
            </a:r>
            <a:endParaRPr lang="en-AU" dirty="0"/>
          </a:p>
        </p:txBody>
      </p:sp>
      <p:sp>
        <p:nvSpPr>
          <p:cNvPr id="3" name="Line Callout 1 2"/>
          <p:cNvSpPr/>
          <p:nvPr/>
        </p:nvSpPr>
        <p:spPr>
          <a:xfrm>
            <a:off x="1115616" y="2348880"/>
            <a:ext cx="2232248" cy="828092"/>
          </a:xfrm>
          <a:prstGeom prst="borderCallout1">
            <a:avLst>
              <a:gd name="adj1" fmla="val 200158"/>
              <a:gd name="adj2" fmla="val 125090"/>
              <a:gd name="adj3" fmla="val 101458"/>
              <a:gd name="adj4" fmla="val 7460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Failure will occur at the resin/rock interface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5828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How much pretension?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4320480" cy="4896544"/>
          </a:xfrm>
        </p:spPr>
        <p:txBody>
          <a:bodyPr/>
          <a:lstStyle/>
          <a:p>
            <a:r>
              <a:rPr lang="en-AU" dirty="0" smtClean="0"/>
              <a:t>Open bedding and joints have no shear resistance. </a:t>
            </a:r>
          </a:p>
          <a:p>
            <a:r>
              <a:rPr lang="en-AU" dirty="0" smtClean="0"/>
              <a:t>Arching in fractured rock masses needs closed bedding and joints.</a:t>
            </a:r>
          </a:p>
          <a:p>
            <a:r>
              <a:rPr lang="en-AU" dirty="0" smtClean="0"/>
              <a:t>Use sufficient pretension to close the open discontinuities.</a:t>
            </a:r>
          </a:p>
          <a:p>
            <a:endParaRPr lang="en-AU" dirty="0"/>
          </a:p>
        </p:txBody>
      </p:sp>
      <p:sp>
        <p:nvSpPr>
          <p:cNvPr id="4" name="Freeform 3"/>
          <p:cNvSpPr/>
          <p:nvPr/>
        </p:nvSpPr>
        <p:spPr>
          <a:xfrm>
            <a:off x="5355771" y="1841863"/>
            <a:ext cx="2481943" cy="3749040"/>
          </a:xfrm>
          <a:custGeom>
            <a:avLst/>
            <a:gdLst>
              <a:gd name="connsiteX0" fmla="*/ 13063 w 2481943"/>
              <a:gd name="connsiteY0" fmla="*/ 0 h 3749040"/>
              <a:gd name="connsiteX1" fmla="*/ 0 w 2481943"/>
              <a:gd name="connsiteY1" fmla="*/ 3749040 h 3749040"/>
              <a:gd name="connsiteX2" fmla="*/ 2481943 w 2481943"/>
              <a:gd name="connsiteY2" fmla="*/ 3749040 h 374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1943" h="3749040">
                <a:moveTo>
                  <a:pt x="13063" y="0"/>
                </a:moveTo>
                <a:cubicBezTo>
                  <a:pt x="8709" y="1249680"/>
                  <a:pt x="4354" y="2499360"/>
                  <a:pt x="0" y="3749040"/>
                </a:cubicBezTo>
                <a:lnTo>
                  <a:pt x="2481943" y="374904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2120" y="5877272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Lift at the roof line (mm)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4001983" y="3197638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Load in tendon (</a:t>
            </a:r>
            <a:r>
              <a:rPr lang="en-AU" dirty="0" err="1" smtClean="0"/>
              <a:t>kN</a:t>
            </a:r>
            <a:r>
              <a:rPr lang="en-AU" dirty="0" smtClean="0"/>
              <a:t>)</a:t>
            </a:r>
            <a:endParaRPr lang="en-AU" dirty="0"/>
          </a:p>
        </p:txBody>
      </p:sp>
      <p:sp>
        <p:nvSpPr>
          <p:cNvPr id="7" name="Freeform 6"/>
          <p:cNvSpPr/>
          <p:nvPr/>
        </p:nvSpPr>
        <p:spPr>
          <a:xfrm>
            <a:off x="5402101" y="2060848"/>
            <a:ext cx="2338251" cy="3474720"/>
          </a:xfrm>
          <a:custGeom>
            <a:avLst/>
            <a:gdLst>
              <a:gd name="connsiteX0" fmla="*/ 0 w 2338251"/>
              <a:gd name="connsiteY0" fmla="*/ 3474720 h 3474720"/>
              <a:gd name="connsiteX1" fmla="*/ 692331 w 2338251"/>
              <a:gd name="connsiteY1" fmla="*/ 3291840 h 3474720"/>
              <a:gd name="connsiteX2" fmla="*/ 1619794 w 2338251"/>
              <a:gd name="connsiteY2" fmla="*/ 3030583 h 3474720"/>
              <a:gd name="connsiteX3" fmla="*/ 2207622 w 2338251"/>
              <a:gd name="connsiteY3" fmla="*/ 1698171 h 3474720"/>
              <a:gd name="connsiteX4" fmla="*/ 2338251 w 2338251"/>
              <a:gd name="connsiteY4" fmla="*/ 0 h 3474720"/>
              <a:gd name="connsiteX0" fmla="*/ 0 w 2338251"/>
              <a:gd name="connsiteY0" fmla="*/ 3474720 h 3474720"/>
              <a:gd name="connsiteX1" fmla="*/ 692331 w 2338251"/>
              <a:gd name="connsiteY1" fmla="*/ 3291840 h 3474720"/>
              <a:gd name="connsiteX2" fmla="*/ 1580605 w 2338251"/>
              <a:gd name="connsiteY2" fmla="*/ 2978331 h 3474720"/>
              <a:gd name="connsiteX3" fmla="*/ 2207622 w 2338251"/>
              <a:gd name="connsiteY3" fmla="*/ 1698171 h 3474720"/>
              <a:gd name="connsiteX4" fmla="*/ 2338251 w 2338251"/>
              <a:gd name="connsiteY4" fmla="*/ 0 h 347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251" h="3474720">
                <a:moveTo>
                  <a:pt x="0" y="3474720"/>
                </a:moveTo>
                <a:cubicBezTo>
                  <a:pt x="230777" y="3413760"/>
                  <a:pt x="428897" y="3374572"/>
                  <a:pt x="692331" y="3291840"/>
                </a:cubicBezTo>
                <a:cubicBezTo>
                  <a:pt x="955765" y="3209109"/>
                  <a:pt x="1328057" y="3243942"/>
                  <a:pt x="1580605" y="2978331"/>
                </a:cubicBezTo>
                <a:cubicBezTo>
                  <a:pt x="1833153" y="2712720"/>
                  <a:pt x="2081348" y="2194559"/>
                  <a:pt x="2207622" y="1698171"/>
                </a:cubicBezTo>
                <a:cubicBezTo>
                  <a:pt x="2333896" y="1201783"/>
                  <a:pt x="2332808" y="596537"/>
                  <a:pt x="2338251" y="0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Line Callout 2 7"/>
          <p:cNvSpPr/>
          <p:nvPr/>
        </p:nvSpPr>
        <p:spPr>
          <a:xfrm>
            <a:off x="5667873" y="2559995"/>
            <a:ext cx="1857737" cy="669457"/>
          </a:xfrm>
          <a:prstGeom prst="borderCallout2">
            <a:avLst>
              <a:gd name="adj1" fmla="val 112410"/>
              <a:gd name="adj2" fmla="val 7839"/>
              <a:gd name="adj3" fmla="val 247048"/>
              <a:gd name="adj4" fmla="val 9350"/>
              <a:gd name="adj5" fmla="val 362261"/>
              <a:gd name="adj6" fmla="val 559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RECOMMENDED </a:t>
            </a:r>
          </a:p>
          <a:p>
            <a:pPr algn="ctr"/>
            <a:r>
              <a:rPr lang="en-AU" dirty="0" smtClean="0"/>
              <a:t>PRETENSION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022685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Tailgate or coal roof</a:t>
            </a:r>
            <a:br>
              <a:rPr lang="en-AU" dirty="0" smtClean="0"/>
            </a:br>
            <a:r>
              <a:rPr lang="en-AU" dirty="0" smtClean="0"/>
              <a:t>Relaxed stresses leading to onset of tension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13718"/>
            <a:ext cx="4259263" cy="45259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Anchorage above the relaxed zone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No beam action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Need tensile member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Maingate pattern would give adequate </a:t>
            </a:r>
            <a:r>
              <a:rPr lang="en-AU" u="sng" dirty="0" smtClean="0"/>
              <a:t>capacity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Mesh panel may not be adequate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Trussing ?</a:t>
            </a: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5148263" y="4076700"/>
            <a:ext cx="431800" cy="360363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5668963" y="3933825"/>
            <a:ext cx="431800" cy="35877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6189663" y="4076700"/>
            <a:ext cx="431800" cy="360363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6732588" y="3933825"/>
            <a:ext cx="431800" cy="35877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7235825" y="4076700"/>
            <a:ext cx="431800" cy="360363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6732588" y="3573463"/>
            <a:ext cx="431800" cy="360362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10" name="Rectangle 9"/>
          <p:cNvSpPr/>
          <p:nvPr/>
        </p:nvSpPr>
        <p:spPr>
          <a:xfrm>
            <a:off x="7235825" y="3716338"/>
            <a:ext cx="431800" cy="360362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11" name="Rectangle 10"/>
          <p:cNvSpPr/>
          <p:nvPr/>
        </p:nvSpPr>
        <p:spPr>
          <a:xfrm>
            <a:off x="5148263" y="3716338"/>
            <a:ext cx="431800" cy="360362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12" name="Rectangle 11"/>
          <p:cNvSpPr/>
          <p:nvPr/>
        </p:nvSpPr>
        <p:spPr>
          <a:xfrm>
            <a:off x="5668963" y="3573463"/>
            <a:ext cx="431800" cy="360362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13" name="Rectangle 12"/>
          <p:cNvSpPr/>
          <p:nvPr/>
        </p:nvSpPr>
        <p:spPr>
          <a:xfrm>
            <a:off x="6189663" y="3716338"/>
            <a:ext cx="431800" cy="360362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14" name="Rectangle 13"/>
          <p:cNvSpPr/>
          <p:nvPr/>
        </p:nvSpPr>
        <p:spPr>
          <a:xfrm>
            <a:off x="5148263" y="4292600"/>
            <a:ext cx="2592387" cy="14398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cxnSp>
        <p:nvCxnSpPr>
          <p:cNvPr id="16" name="Straight Connector 15"/>
          <p:cNvCxnSpPr/>
          <p:nvPr/>
        </p:nvCxnSpPr>
        <p:spPr>
          <a:xfrm>
            <a:off x="5148263" y="2205038"/>
            <a:ext cx="736600" cy="208756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943725" y="2205038"/>
            <a:ext cx="365125" cy="206375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>
            <a:spLocks/>
          </p:cNvSpPr>
          <p:nvPr/>
        </p:nvSpPr>
        <p:spPr bwMode="auto">
          <a:xfrm>
            <a:off x="5959475" y="4335463"/>
            <a:ext cx="946150" cy="315912"/>
          </a:xfrm>
          <a:custGeom>
            <a:avLst/>
            <a:gdLst>
              <a:gd name="T0" fmla="*/ 0 w 945931"/>
              <a:gd name="T1" fmla="*/ 15766 h 315344"/>
              <a:gd name="T2" fmla="*/ 520262 w 945931"/>
              <a:gd name="T3" fmla="*/ 315311 h 315344"/>
              <a:gd name="T4" fmla="*/ 945931 w 945931"/>
              <a:gd name="T5" fmla="*/ 0 h 3153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45931" h="315344">
                <a:moveTo>
                  <a:pt x="0" y="15766"/>
                </a:moveTo>
                <a:cubicBezTo>
                  <a:pt x="181303" y="166852"/>
                  <a:pt x="362607" y="317939"/>
                  <a:pt x="520262" y="315311"/>
                </a:cubicBezTo>
                <a:cubicBezTo>
                  <a:pt x="677917" y="312683"/>
                  <a:pt x="811924" y="156341"/>
                  <a:pt x="945931" y="0"/>
                </a:cubicBezTo>
              </a:path>
            </a:pathLst>
          </a:custGeom>
          <a:noFill/>
          <a:ln w="57150" cap="flat" cmpd="sng" algn="ctr">
            <a:solidFill>
              <a:srgbClr val="00B050"/>
            </a:solidFill>
            <a:prstDash val="sysDot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7081838" y="4292600"/>
            <a:ext cx="658812" cy="315913"/>
          </a:xfrm>
          <a:custGeom>
            <a:avLst/>
            <a:gdLst>
              <a:gd name="T0" fmla="*/ 0 w 945931"/>
              <a:gd name="T1" fmla="*/ 15766 h 315344"/>
              <a:gd name="T2" fmla="*/ 361844 w 945931"/>
              <a:gd name="T3" fmla="*/ 315311 h 315344"/>
              <a:gd name="T4" fmla="*/ 657899 w 945931"/>
              <a:gd name="T5" fmla="*/ 0 h 3153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45931" h="315344">
                <a:moveTo>
                  <a:pt x="0" y="15766"/>
                </a:moveTo>
                <a:cubicBezTo>
                  <a:pt x="181303" y="166852"/>
                  <a:pt x="362607" y="317939"/>
                  <a:pt x="520262" y="315311"/>
                </a:cubicBezTo>
                <a:cubicBezTo>
                  <a:pt x="677917" y="312683"/>
                  <a:pt x="811924" y="156341"/>
                  <a:pt x="945931" y="0"/>
                </a:cubicBezTo>
              </a:path>
            </a:pathLst>
          </a:custGeom>
          <a:noFill/>
          <a:ln w="57150" cap="flat" cmpd="sng" algn="ctr">
            <a:solidFill>
              <a:srgbClr val="00B050"/>
            </a:solidFill>
            <a:prstDash val="sysDot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148263" y="4365625"/>
            <a:ext cx="730250" cy="285750"/>
          </a:xfrm>
          <a:custGeom>
            <a:avLst/>
            <a:gdLst>
              <a:gd name="T0" fmla="*/ 0 w 945931"/>
              <a:gd name="T1" fmla="*/ 14287 h 315344"/>
              <a:gd name="T2" fmla="*/ 401449 w 945931"/>
              <a:gd name="T3" fmla="*/ 285727 h 315344"/>
              <a:gd name="T4" fmla="*/ 729907 w 945931"/>
              <a:gd name="T5" fmla="*/ 0 h 3153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45931" h="315344">
                <a:moveTo>
                  <a:pt x="0" y="15766"/>
                </a:moveTo>
                <a:cubicBezTo>
                  <a:pt x="181303" y="166852"/>
                  <a:pt x="362607" y="317939"/>
                  <a:pt x="520262" y="315311"/>
                </a:cubicBezTo>
                <a:cubicBezTo>
                  <a:pt x="677917" y="312683"/>
                  <a:pt x="811924" y="156341"/>
                  <a:pt x="945931" y="0"/>
                </a:cubicBezTo>
              </a:path>
            </a:pathLst>
          </a:custGeom>
          <a:noFill/>
          <a:ln w="57150" cap="flat" cmpd="sng" algn="ctr">
            <a:solidFill>
              <a:srgbClr val="00B050"/>
            </a:solidFill>
            <a:prstDash val="sysDot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4392489"/>
          </a:xfrm>
        </p:spPr>
        <p:txBody>
          <a:bodyPr/>
          <a:lstStyle/>
          <a:p>
            <a:r>
              <a:rPr lang="en-AU" sz="2400" dirty="0" smtClean="0"/>
              <a:t>Concentrate on strength and ductility before stiffness</a:t>
            </a:r>
          </a:p>
          <a:p>
            <a:r>
              <a:rPr lang="en-AU" sz="2400" dirty="0" smtClean="0"/>
              <a:t>For many mines, long tendons are not essential at the maingate.  Cheap insurance so long as they do not slow down development.</a:t>
            </a:r>
          </a:p>
          <a:p>
            <a:r>
              <a:rPr lang="en-AU" sz="2400" dirty="0"/>
              <a:t>Design should be based on suspension and anticipate face corner collapse.</a:t>
            </a:r>
            <a:endParaRPr lang="en-AU" sz="2400" dirty="0" smtClean="0"/>
          </a:p>
          <a:p>
            <a:r>
              <a:rPr lang="en-AU" sz="2400" dirty="0"/>
              <a:t>When needed, use tensioned, point-anchored long tendons</a:t>
            </a:r>
            <a:r>
              <a:rPr lang="en-AU" sz="2400" dirty="0" smtClean="0"/>
              <a:t>.</a:t>
            </a:r>
          </a:p>
          <a:p>
            <a:r>
              <a:rPr lang="en-AU" sz="2400" i="1" dirty="0" smtClean="0"/>
              <a:t>(Why not jack the roof up and install passive grouted plain strand cable ?)</a:t>
            </a:r>
          </a:p>
          <a:p>
            <a:r>
              <a:rPr lang="en-AU" sz="2400" dirty="0" smtClean="0"/>
              <a:t>Long tendons (or standing support) needed in tailgate if pillars are designed to yield.</a:t>
            </a:r>
          </a:p>
          <a:p>
            <a:r>
              <a:rPr lang="en-AU" sz="2400" dirty="0" smtClean="0"/>
              <a:t>More consideration needed on restraint at the roof line.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239890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62594" y="332656"/>
            <a:ext cx="7873902" cy="613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88" y="404813"/>
            <a:ext cx="3313112" cy="19446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3600" dirty="0" smtClean="0"/>
              <a:t>Logical framework</a:t>
            </a:r>
            <a:br>
              <a:rPr lang="en-AU" sz="3600" dirty="0" smtClean="0"/>
            </a:br>
            <a:r>
              <a:rPr lang="en-AU" sz="3600" dirty="0" smtClean="0"/>
              <a:t>(Brady and Brown)</a:t>
            </a:r>
            <a:endParaRPr lang="en-A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err="1" smtClean="0"/>
              <a:t>1970s</a:t>
            </a:r>
            <a:r>
              <a:rPr lang="en-AU" dirty="0" smtClean="0"/>
              <a:t> - High horizontal stresses and numerical stress models</a:t>
            </a:r>
            <a:endParaRPr lang="en-AU" dirty="0"/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CSIRO (+ ANSI) stress cells – </a:t>
            </a:r>
            <a:r>
              <a:rPr lang="en-AU" smtClean="0"/>
              <a:t>well proven, in </a:t>
            </a:r>
            <a:r>
              <a:rPr lang="en-AU" dirty="0" smtClean="0"/>
              <a:t>rock and coal, precision is +/- 15%. </a:t>
            </a:r>
          </a:p>
          <a:p>
            <a:r>
              <a:rPr lang="en-AU" dirty="0" smtClean="0"/>
              <a:t>Continuum finite element methods and IBM PCs make </a:t>
            </a:r>
            <a:r>
              <a:rPr lang="en-AU" u="sng" dirty="0" smtClean="0"/>
              <a:t>stress</a:t>
            </a:r>
            <a:r>
              <a:rPr lang="en-AU" dirty="0" smtClean="0"/>
              <a:t> modelling easy - </a:t>
            </a:r>
            <a:r>
              <a:rPr lang="en-AU" u="sng" dirty="0" smtClean="0"/>
              <a:t>we still do not fully understand how rock or coal fails</a:t>
            </a:r>
            <a:r>
              <a:rPr lang="en-AU" dirty="0" smtClean="0"/>
              <a:t>. </a:t>
            </a:r>
          </a:p>
          <a:p>
            <a:r>
              <a:rPr lang="en-AU" dirty="0" smtClean="0"/>
              <a:t>Sonic probe extensometers and the height of softening.</a:t>
            </a:r>
          </a:p>
          <a:p>
            <a:r>
              <a:rPr lang="en-AU" dirty="0" smtClean="0"/>
              <a:t>Overall compressive failure of roof inferred.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1980s</a:t>
            </a:r>
            <a:r>
              <a:rPr lang="en-AU" dirty="0" smtClean="0"/>
              <a:t> – Jointed beams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r>
              <a:rPr lang="en-AU" dirty="0" smtClean="0"/>
              <a:t>Roof is jointed and under some compression due to body forces as well as tectonic stresses.</a:t>
            </a:r>
          </a:p>
          <a:p>
            <a:r>
              <a:rPr lang="en-AU" dirty="0" smtClean="0"/>
              <a:t>Significance of beam thickness and vertical surcharge on the beam recognised.</a:t>
            </a:r>
          </a:p>
          <a:p>
            <a:r>
              <a:rPr lang="en-AU" dirty="0" smtClean="0"/>
              <a:t>Failure by snap-through, crushing, vertical shear, or shear along dipping joints.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015255" y="4521547"/>
            <a:ext cx="6869113" cy="1355725"/>
            <a:chOff x="1000125" y="4941888"/>
            <a:chExt cx="6869113" cy="1355725"/>
          </a:xfrm>
        </p:grpSpPr>
        <p:grpSp>
          <p:nvGrpSpPr>
            <p:cNvPr id="23555" name="Group 3"/>
            <p:cNvGrpSpPr>
              <a:grpSpLocks/>
            </p:cNvGrpSpPr>
            <p:nvPr/>
          </p:nvGrpSpPr>
          <p:grpSpPr bwMode="auto">
            <a:xfrm>
              <a:off x="1233488" y="5805488"/>
              <a:ext cx="3200400" cy="457200"/>
              <a:chOff x="768" y="1152"/>
              <a:chExt cx="2016" cy="288"/>
            </a:xfrm>
          </p:grpSpPr>
          <p:sp>
            <p:nvSpPr>
              <p:cNvPr id="23571" name="Rectangle 4" descr="Light horizontal"/>
              <p:cNvSpPr>
                <a:spLocks noChangeArrowheads="1"/>
              </p:cNvSpPr>
              <p:nvPr/>
            </p:nvSpPr>
            <p:spPr bwMode="auto">
              <a:xfrm>
                <a:off x="768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  <p:sp>
            <p:nvSpPr>
              <p:cNvPr id="23572" name="Rectangle 5" descr="Light horizontal"/>
              <p:cNvSpPr>
                <a:spLocks noChangeArrowheads="1"/>
              </p:cNvSpPr>
              <p:nvPr/>
            </p:nvSpPr>
            <p:spPr bwMode="auto">
              <a:xfrm>
                <a:off x="1104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  <p:sp>
            <p:nvSpPr>
              <p:cNvPr id="23573" name="Rectangle 6" descr="Light horizontal"/>
              <p:cNvSpPr>
                <a:spLocks noChangeArrowheads="1"/>
              </p:cNvSpPr>
              <p:nvPr/>
            </p:nvSpPr>
            <p:spPr bwMode="auto">
              <a:xfrm>
                <a:off x="1440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  <p:sp>
            <p:nvSpPr>
              <p:cNvPr id="23574" name="Rectangle 7" descr="Light horizontal"/>
              <p:cNvSpPr>
                <a:spLocks noChangeArrowheads="1"/>
              </p:cNvSpPr>
              <p:nvPr/>
            </p:nvSpPr>
            <p:spPr bwMode="auto">
              <a:xfrm>
                <a:off x="1776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  <p:sp>
            <p:nvSpPr>
              <p:cNvPr id="23575" name="Rectangle 8" descr="Light horizontal"/>
              <p:cNvSpPr>
                <a:spLocks noChangeArrowheads="1"/>
              </p:cNvSpPr>
              <p:nvPr/>
            </p:nvSpPr>
            <p:spPr bwMode="auto">
              <a:xfrm>
                <a:off x="2112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  <p:sp>
            <p:nvSpPr>
              <p:cNvPr id="23576" name="Rectangle 9" descr="Light horizontal"/>
              <p:cNvSpPr>
                <a:spLocks noChangeArrowheads="1"/>
              </p:cNvSpPr>
              <p:nvPr/>
            </p:nvSpPr>
            <p:spPr bwMode="auto">
              <a:xfrm>
                <a:off x="2448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</p:grpSp>
        <p:grpSp>
          <p:nvGrpSpPr>
            <p:cNvPr id="23556" name="Group 10"/>
            <p:cNvGrpSpPr>
              <a:grpSpLocks/>
            </p:cNvGrpSpPr>
            <p:nvPr/>
          </p:nvGrpSpPr>
          <p:grpSpPr bwMode="auto">
            <a:xfrm>
              <a:off x="4433888" y="5805488"/>
              <a:ext cx="3200400" cy="457200"/>
              <a:chOff x="768" y="1152"/>
              <a:chExt cx="2016" cy="288"/>
            </a:xfrm>
          </p:grpSpPr>
          <p:sp>
            <p:nvSpPr>
              <p:cNvPr id="23565" name="Rectangle 11" descr="Light horizontal"/>
              <p:cNvSpPr>
                <a:spLocks noChangeArrowheads="1"/>
              </p:cNvSpPr>
              <p:nvPr/>
            </p:nvSpPr>
            <p:spPr bwMode="auto">
              <a:xfrm>
                <a:off x="768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  <p:sp>
            <p:nvSpPr>
              <p:cNvPr id="23566" name="Rectangle 12" descr="Light horizontal"/>
              <p:cNvSpPr>
                <a:spLocks noChangeArrowheads="1"/>
              </p:cNvSpPr>
              <p:nvPr/>
            </p:nvSpPr>
            <p:spPr bwMode="auto">
              <a:xfrm>
                <a:off x="1104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  <p:sp>
            <p:nvSpPr>
              <p:cNvPr id="23567" name="Rectangle 13" descr="Light horizontal"/>
              <p:cNvSpPr>
                <a:spLocks noChangeArrowheads="1"/>
              </p:cNvSpPr>
              <p:nvPr/>
            </p:nvSpPr>
            <p:spPr bwMode="auto">
              <a:xfrm>
                <a:off x="1440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  <p:sp>
            <p:nvSpPr>
              <p:cNvPr id="23568" name="Rectangle 14" descr="Light horizontal"/>
              <p:cNvSpPr>
                <a:spLocks noChangeArrowheads="1"/>
              </p:cNvSpPr>
              <p:nvPr/>
            </p:nvSpPr>
            <p:spPr bwMode="auto">
              <a:xfrm>
                <a:off x="1776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  <p:sp>
            <p:nvSpPr>
              <p:cNvPr id="23569" name="Rectangle 15" descr="Light horizontal"/>
              <p:cNvSpPr>
                <a:spLocks noChangeArrowheads="1"/>
              </p:cNvSpPr>
              <p:nvPr/>
            </p:nvSpPr>
            <p:spPr bwMode="auto">
              <a:xfrm>
                <a:off x="2112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  <p:sp>
            <p:nvSpPr>
              <p:cNvPr id="23570" name="Rectangle 16" descr="Light horizontal"/>
              <p:cNvSpPr>
                <a:spLocks noChangeArrowheads="1"/>
              </p:cNvSpPr>
              <p:nvPr/>
            </p:nvSpPr>
            <p:spPr bwMode="auto">
              <a:xfrm>
                <a:off x="2448" y="1152"/>
                <a:ext cx="336" cy="288"/>
              </a:xfrm>
              <a:prstGeom prst="rect">
                <a:avLst/>
              </a:prstGeom>
              <a:pattFill prst="ltHorz">
                <a:fgClr>
                  <a:srgbClr val="C0C0C0"/>
                </a:fgClr>
                <a:bgClr>
                  <a:srgbClr val="FFFFFF"/>
                </a:bgClr>
              </a:patt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AU">
                  <a:latin typeface="Calibri" pitchFamily="34" charset="0"/>
                </a:endParaRPr>
              </a:p>
            </p:txBody>
          </p:sp>
        </p:grpSp>
        <p:sp>
          <p:nvSpPr>
            <p:cNvPr id="23557" name="Line 18"/>
            <p:cNvSpPr>
              <a:spLocks noChangeShapeType="1"/>
            </p:cNvSpPr>
            <p:nvPr/>
          </p:nvSpPr>
          <p:spPr bwMode="auto">
            <a:xfrm flipH="1">
              <a:off x="3675063" y="4941888"/>
              <a:ext cx="33337" cy="7191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8" name="Line 18"/>
            <p:cNvSpPr>
              <a:spLocks noChangeShapeType="1"/>
            </p:cNvSpPr>
            <p:nvPr/>
          </p:nvSpPr>
          <p:spPr bwMode="auto">
            <a:xfrm flipH="1">
              <a:off x="6372225" y="5157788"/>
              <a:ext cx="0" cy="5032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9" name="Line 18"/>
            <p:cNvSpPr>
              <a:spLocks noChangeShapeType="1"/>
            </p:cNvSpPr>
            <p:nvPr/>
          </p:nvSpPr>
          <p:spPr bwMode="auto">
            <a:xfrm flipH="1">
              <a:off x="5148263" y="5013325"/>
              <a:ext cx="0" cy="6477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0" name="Line 18"/>
            <p:cNvSpPr>
              <a:spLocks noChangeShapeType="1"/>
            </p:cNvSpPr>
            <p:nvPr/>
          </p:nvSpPr>
          <p:spPr bwMode="auto">
            <a:xfrm flipH="1">
              <a:off x="2484438" y="5157788"/>
              <a:ext cx="0" cy="5032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Right Arrow 19"/>
            <p:cNvSpPr/>
            <p:nvPr/>
          </p:nvSpPr>
          <p:spPr>
            <a:xfrm rot="19693764">
              <a:off x="1000125" y="6034088"/>
              <a:ext cx="2159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26" name="Right Arrow 25"/>
            <p:cNvSpPr/>
            <p:nvPr/>
          </p:nvSpPr>
          <p:spPr>
            <a:xfrm rot="1486296">
              <a:off x="7353300" y="5892800"/>
              <a:ext cx="2159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27" name="Right Arrow 26"/>
            <p:cNvSpPr/>
            <p:nvPr/>
          </p:nvSpPr>
          <p:spPr>
            <a:xfrm rot="12746247">
              <a:off x="7653338" y="6069013"/>
              <a:ext cx="2159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28" name="Right Arrow 27"/>
            <p:cNvSpPr/>
            <p:nvPr/>
          </p:nvSpPr>
          <p:spPr>
            <a:xfrm rot="8893764">
              <a:off x="1287463" y="5864225"/>
              <a:ext cx="2159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/>
            </a:p>
          </p:txBody>
        </p:sp>
        <p:sp>
          <p:nvSpPr>
            <p:cNvPr id="23578" name="Freeform 26"/>
            <p:cNvSpPr>
              <a:spLocks/>
            </p:cNvSpPr>
            <p:nvPr/>
          </p:nvSpPr>
          <p:spPr bwMode="auto">
            <a:xfrm>
              <a:off x="1187450" y="5805488"/>
              <a:ext cx="6480175" cy="431800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2041" y="0"/>
                </a:cxn>
                <a:cxn ang="0">
                  <a:pos x="4082" y="272"/>
                </a:cxn>
              </a:cxnLst>
              <a:rect l="0" t="0" r="r" b="b"/>
              <a:pathLst>
                <a:path w="4082" h="272">
                  <a:moveTo>
                    <a:pt x="0" y="272"/>
                  </a:moveTo>
                  <a:cubicBezTo>
                    <a:pt x="680" y="136"/>
                    <a:pt x="1361" y="0"/>
                    <a:pt x="2041" y="0"/>
                  </a:cubicBezTo>
                  <a:cubicBezTo>
                    <a:pt x="2721" y="0"/>
                    <a:pt x="3401" y="136"/>
                    <a:pt x="4082" y="27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020272" y="4365104"/>
            <a:ext cx="1149735" cy="396266"/>
            <a:chOff x="6661854" y="4976949"/>
            <a:chExt cx="1149735" cy="396266"/>
          </a:xfrm>
        </p:grpSpPr>
        <p:sp>
          <p:nvSpPr>
            <p:cNvPr id="2" name="Freeform 1"/>
            <p:cNvSpPr/>
            <p:nvPr/>
          </p:nvSpPr>
          <p:spPr>
            <a:xfrm>
              <a:off x="7093131" y="4976949"/>
              <a:ext cx="718458" cy="391885"/>
            </a:xfrm>
            <a:custGeom>
              <a:avLst/>
              <a:gdLst>
                <a:gd name="connsiteX0" fmla="*/ 0 w 718458"/>
                <a:gd name="connsiteY0" fmla="*/ 0 h 391885"/>
                <a:gd name="connsiteX1" fmla="*/ 718458 w 718458"/>
                <a:gd name="connsiteY1" fmla="*/ 0 h 391885"/>
                <a:gd name="connsiteX2" fmla="*/ 705395 w 718458"/>
                <a:gd name="connsiteY2" fmla="*/ 391885 h 391885"/>
                <a:gd name="connsiteX3" fmla="*/ 378823 w 718458"/>
                <a:gd name="connsiteY3" fmla="*/ 391885 h 391885"/>
                <a:gd name="connsiteX4" fmla="*/ 0 w 718458"/>
                <a:gd name="connsiteY4" fmla="*/ 0 h 39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458" h="391885">
                  <a:moveTo>
                    <a:pt x="0" y="0"/>
                  </a:moveTo>
                  <a:lnTo>
                    <a:pt x="718458" y="0"/>
                  </a:lnTo>
                  <a:lnTo>
                    <a:pt x="705395" y="391885"/>
                  </a:lnTo>
                  <a:lnTo>
                    <a:pt x="378823" y="39188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" name="Freeform 28"/>
            <p:cNvSpPr/>
            <p:nvPr/>
          </p:nvSpPr>
          <p:spPr>
            <a:xfrm rot="10800000">
              <a:off x="6661854" y="4981330"/>
              <a:ext cx="718458" cy="391885"/>
            </a:xfrm>
            <a:custGeom>
              <a:avLst/>
              <a:gdLst>
                <a:gd name="connsiteX0" fmla="*/ 0 w 718458"/>
                <a:gd name="connsiteY0" fmla="*/ 0 h 391885"/>
                <a:gd name="connsiteX1" fmla="*/ 718458 w 718458"/>
                <a:gd name="connsiteY1" fmla="*/ 0 h 391885"/>
                <a:gd name="connsiteX2" fmla="*/ 705395 w 718458"/>
                <a:gd name="connsiteY2" fmla="*/ 391885 h 391885"/>
                <a:gd name="connsiteX3" fmla="*/ 378823 w 718458"/>
                <a:gd name="connsiteY3" fmla="*/ 391885 h 391885"/>
                <a:gd name="connsiteX4" fmla="*/ 0 w 718458"/>
                <a:gd name="connsiteY4" fmla="*/ 0 h 39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458" h="391885">
                  <a:moveTo>
                    <a:pt x="0" y="0"/>
                  </a:moveTo>
                  <a:lnTo>
                    <a:pt x="718458" y="0"/>
                  </a:lnTo>
                  <a:lnTo>
                    <a:pt x="705395" y="391885"/>
                  </a:lnTo>
                  <a:lnTo>
                    <a:pt x="378823" y="39188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6" name="Line Callout 2 5"/>
          <p:cNvSpPr/>
          <p:nvPr/>
        </p:nvSpPr>
        <p:spPr>
          <a:xfrm>
            <a:off x="2076616" y="6126306"/>
            <a:ext cx="2336661" cy="39197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64125"/>
              <a:gd name="adj6" fmla="val -2935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Stress “guttering”</a:t>
            </a:r>
            <a:endParaRPr lang="en-A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en-AU" smtClean="0"/>
              <a:t>1990s – Buckling beams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763" cy="4103687"/>
          </a:xfrm>
        </p:spPr>
        <p:txBody>
          <a:bodyPr/>
          <a:lstStyle/>
          <a:p>
            <a:r>
              <a:rPr lang="en-AU" dirty="0" smtClean="0"/>
              <a:t>Roof is static or it buckles</a:t>
            </a:r>
          </a:p>
          <a:p>
            <a:r>
              <a:rPr lang="en-AU" dirty="0" smtClean="0"/>
              <a:t>Roof line is proposed to be under compression at the development face, maingate, and tailgate.</a:t>
            </a:r>
          </a:p>
          <a:p>
            <a:r>
              <a:rPr lang="en-AU" dirty="0"/>
              <a:t>Poisson’s Ratio effect invoked in the tailgate.</a:t>
            </a:r>
          </a:p>
          <a:p>
            <a:r>
              <a:rPr lang="en-AU" dirty="0" smtClean="0"/>
              <a:t>Buckling model leads to;</a:t>
            </a:r>
          </a:p>
          <a:p>
            <a:pPr lvl="1"/>
            <a:r>
              <a:rPr lang="en-AU" dirty="0" smtClean="0"/>
              <a:t>High stiffness tendons to middle of roadway.</a:t>
            </a:r>
          </a:p>
          <a:p>
            <a:pPr lvl="1"/>
            <a:r>
              <a:rPr lang="en-AU" dirty="0" smtClean="0"/>
              <a:t>Installation close to the face.</a:t>
            </a:r>
          </a:p>
          <a:p>
            <a:r>
              <a:rPr lang="en-AU" dirty="0" smtClean="0"/>
              <a:t>What is the evidence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Buckling may look like bending</a:t>
            </a:r>
            <a:endParaRPr lang="en-AU" dirty="0"/>
          </a:p>
        </p:txBody>
      </p:sp>
      <p:grpSp>
        <p:nvGrpSpPr>
          <p:cNvPr id="15" name="Group 14"/>
          <p:cNvGrpSpPr/>
          <p:nvPr/>
        </p:nvGrpSpPr>
        <p:grpSpPr>
          <a:xfrm>
            <a:off x="1835696" y="3859683"/>
            <a:ext cx="5949711" cy="1801565"/>
            <a:chOff x="2935368" y="1980726"/>
            <a:chExt cx="4732976" cy="1801565"/>
          </a:xfrm>
        </p:grpSpPr>
        <p:sp>
          <p:nvSpPr>
            <p:cNvPr id="5" name="Freeform 4"/>
            <p:cNvSpPr/>
            <p:nvPr/>
          </p:nvSpPr>
          <p:spPr>
            <a:xfrm>
              <a:off x="2935368" y="1980726"/>
              <a:ext cx="4197448" cy="1801565"/>
            </a:xfrm>
            <a:custGeom>
              <a:avLst/>
              <a:gdLst>
                <a:gd name="connsiteX0" fmla="*/ 50607 w 4204695"/>
                <a:gd name="connsiteY0" fmla="*/ 1801109 h 1801109"/>
                <a:gd name="connsiteX1" fmla="*/ 36753 w 4204695"/>
                <a:gd name="connsiteY1" fmla="*/ 900563 h 1801109"/>
                <a:gd name="connsiteX2" fmla="*/ 203007 w 4204695"/>
                <a:gd name="connsiteY2" fmla="*/ 526491 h 1801109"/>
                <a:gd name="connsiteX3" fmla="*/ 2101080 w 4204695"/>
                <a:gd name="connsiteY3" fmla="*/ 18 h 1801109"/>
                <a:gd name="connsiteX4" fmla="*/ 4013007 w 4204695"/>
                <a:gd name="connsiteY4" fmla="*/ 512636 h 1801109"/>
                <a:gd name="connsiteX5" fmla="*/ 4137698 w 4204695"/>
                <a:gd name="connsiteY5" fmla="*/ 1787254 h 1801109"/>
                <a:gd name="connsiteX6" fmla="*/ 4137698 w 4204695"/>
                <a:gd name="connsiteY6" fmla="*/ 1787254 h 1801109"/>
                <a:gd name="connsiteX0" fmla="*/ 35152 w 4189240"/>
                <a:gd name="connsiteY0" fmla="*/ 1801137 h 1801137"/>
                <a:gd name="connsiteX1" fmla="*/ 21298 w 4189240"/>
                <a:gd name="connsiteY1" fmla="*/ 900591 h 1801137"/>
                <a:gd name="connsiteX2" fmla="*/ 312243 w 4189240"/>
                <a:gd name="connsiteY2" fmla="*/ 484955 h 1801137"/>
                <a:gd name="connsiteX3" fmla="*/ 2085625 w 4189240"/>
                <a:gd name="connsiteY3" fmla="*/ 46 h 1801137"/>
                <a:gd name="connsiteX4" fmla="*/ 3997552 w 4189240"/>
                <a:gd name="connsiteY4" fmla="*/ 512664 h 1801137"/>
                <a:gd name="connsiteX5" fmla="*/ 4122243 w 4189240"/>
                <a:gd name="connsiteY5" fmla="*/ 1787282 h 1801137"/>
                <a:gd name="connsiteX6" fmla="*/ 4122243 w 4189240"/>
                <a:gd name="connsiteY6" fmla="*/ 1787282 h 1801137"/>
                <a:gd name="connsiteX0" fmla="*/ 43360 w 4197448"/>
                <a:gd name="connsiteY0" fmla="*/ 1801565 h 1801565"/>
                <a:gd name="connsiteX1" fmla="*/ 29506 w 4197448"/>
                <a:gd name="connsiteY1" fmla="*/ 901019 h 1801565"/>
                <a:gd name="connsiteX2" fmla="*/ 431288 w 4197448"/>
                <a:gd name="connsiteY2" fmla="*/ 429964 h 1801565"/>
                <a:gd name="connsiteX3" fmla="*/ 2093833 w 4197448"/>
                <a:gd name="connsiteY3" fmla="*/ 474 h 1801565"/>
                <a:gd name="connsiteX4" fmla="*/ 4005760 w 4197448"/>
                <a:gd name="connsiteY4" fmla="*/ 513092 h 1801565"/>
                <a:gd name="connsiteX5" fmla="*/ 4130451 w 4197448"/>
                <a:gd name="connsiteY5" fmla="*/ 1787710 h 1801565"/>
                <a:gd name="connsiteX6" fmla="*/ 4130451 w 4197448"/>
                <a:gd name="connsiteY6" fmla="*/ 1787710 h 180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97448" h="1801565">
                  <a:moveTo>
                    <a:pt x="43360" y="1801565"/>
                  </a:moveTo>
                  <a:cubicBezTo>
                    <a:pt x="23733" y="1457510"/>
                    <a:pt x="-35149" y="1129619"/>
                    <a:pt x="29506" y="901019"/>
                  </a:cubicBezTo>
                  <a:cubicBezTo>
                    <a:pt x="94161" y="672419"/>
                    <a:pt x="87233" y="580055"/>
                    <a:pt x="431288" y="429964"/>
                  </a:cubicBezTo>
                  <a:cubicBezTo>
                    <a:pt x="775343" y="279873"/>
                    <a:pt x="1498088" y="-13381"/>
                    <a:pt x="2093833" y="474"/>
                  </a:cubicBezTo>
                  <a:cubicBezTo>
                    <a:pt x="2689578" y="14329"/>
                    <a:pt x="3666324" y="215219"/>
                    <a:pt x="4005760" y="513092"/>
                  </a:cubicBezTo>
                  <a:cubicBezTo>
                    <a:pt x="4345196" y="810965"/>
                    <a:pt x="4130451" y="1787710"/>
                    <a:pt x="4130451" y="1787710"/>
                  </a:cubicBezTo>
                  <a:lnTo>
                    <a:pt x="4130451" y="1787710"/>
                  </a:lnTo>
                </a:path>
              </a:pathLst>
            </a:custGeom>
            <a:noFill/>
            <a:ln w="152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732240" y="3212976"/>
              <a:ext cx="936104" cy="216024"/>
            </a:xfrm>
            <a:prstGeom prst="rect">
              <a:avLst/>
            </a:prstGeom>
            <a:pattFill prst="narVert">
              <a:fgClr>
                <a:schemeClr val="accent1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524328" y="2996952"/>
              <a:ext cx="144016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87824" y="3242898"/>
              <a:ext cx="3754582" cy="402126"/>
            </a:xfrm>
            <a:custGeom>
              <a:avLst/>
              <a:gdLst>
                <a:gd name="connsiteX0" fmla="*/ 0 w 3754582"/>
                <a:gd name="connsiteY0" fmla="*/ 0 h 402126"/>
                <a:gd name="connsiteX1" fmla="*/ 1981200 w 3754582"/>
                <a:gd name="connsiteY1" fmla="*/ 401782 h 402126"/>
                <a:gd name="connsiteX2" fmla="*/ 3754582 w 3754582"/>
                <a:gd name="connsiteY2" fmla="*/ 55418 h 40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4582" h="402126">
                  <a:moveTo>
                    <a:pt x="0" y="0"/>
                  </a:moveTo>
                  <a:cubicBezTo>
                    <a:pt x="677718" y="196273"/>
                    <a:pt x="1355436" y="392546"/>
                    <a:pt x="1981200" y="401782"/>
                  </a:cubicBezTo>
                  <a:cubicBezTo>
                    <a:pt x="2606964" y="411018"/>
                    <a:pt x="3180773" y="233218"/>
                    <a:pt x="3754582" y="55418"/>
                  </a:cubicBezTo>
                </a:path>
              </a:pathLst>
            </a:custGeom>
            <a:noFill/>
            <a:ln w="1143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001864" y="2234786"/>
            <a:ext cx="4802384" cy="402126"/>
            <a:chOff x="2935368" y="4725144"/>
            <a:chExt cx="3940888" cy="402126"/>
          </a:xfrm>
        </p:grpSpPr>
        <p:sp>
          <p:nvSpPr>
            <p:cNvPr id="9" name="Freeform 8"/>
            <p:cNvSpPr/>
            <p:nvPr/>
          </p:nvSpPr>
          <p:spPr>
            <a:xfrm>
              <a:off x="3006436" y="4725144"/>
              <a:ext cx="3754582" cy="402126"/>
            </a:xfrm>
            <a:custGeom>
              <a:avLst/>
              <a:gdLst>
                <a:gd name="connsiteX0" fmla="*/ 0 w 3754582"/>
                <a:gd name="connsiteY0" fmla="*/ 0 h 402126"/>
                <a:gd name="connsiteX1" fmla="*/ 1981200 w 3754582"/>
                <a:gd name="connsiteY1" fmla="*/ 401782 h 402126"/>
                <a:gd name="connsiteX2" fmla="*/ 3754582 w 3754582"/>
                <a:gd name="connsiteY2" fmla="*/ 55418 h 402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54582" h="402126">
                  <a:moveTo>
                    <a:pt x="0" y="0"/>
                  </a:moveTo>
                  <a:cubicBezTo>
                    <a:pt x="677718" y="196273"/>
                    <a:pt x="1355436" y="392546"/>
                    <a:pt x="1981200" y="401782"/>
                  </a:cubicBezTo>
                  <a:cubicBezTo>
                    <a:pt x="2606964" y="411018"/>
                    <a:pt x="3180773" y="233218"/>
                    <a:pt x="3754582" y="55418"/>
                  </a:cubicBezTo>
                </a:path>
              </a:pathLst>
            </a:custGeom>
            <a:noFill/>
            <a:ln w="1143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1" name="Isosceles Triangle 10"/>
            <p:cNvSpPr/>
            <p:nvPr/>
          </p:nvSpPr>
          <p:spPr>
            <a:xfrm>
              <a:off x="2935368" y="4795327"/>
              <a:ext cx="288032" cy="216024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Isosceles Triangle 11"/>
            <p:cNvSpPr/>
            <p:nvPr/>
          </p:nvSpPr>
          <p:spPr>
            <a:xfrm>
              <a:off x="6588224" y="4869160"/>
              <a:ext cx="288032" cy="216024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Trapezoid 12"/>
            <p:cNvSpPr/>
            <p:nvPr/>
          </p:nvSpPr>
          <p:spPr>
            <a:xfrm>
              <a:off x="4716016" y="4725144"/>
              <a:ext cx="720080" cy="360040"/>
            </a:xfrm>
            <a:prstGeom prst="trapezoi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16" name="Striped Right Arrow 15"/>
          <p:cNvSpPr/>
          <p:nvPr/>
        </p:nvSpPr>
        <p:spPr>
          <a:xfrm>
            <a:off x="1187624" y="4941168"/>
            <a:ext cx="504056" cy="432048"/>
          </a:xfrm>
          <a:prstGeom prst="strip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Striped Right Arrow 16"/>
          <p:cNvSpPr/>
          <p:nvPr/>
        </p:nvSpPr>
        <p:spPr>
          <a:xfrm rot="10800000">
            <a:off x="7812361" y="5013176"/>
            <a:ext cx="504056" cy="432048"/>
          </a:xfrm>
          <a:prstGeom prst="strip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Striped Right Arrow 17"/>
          <p:cNvSpPr/>
          <p:nvPr/>
        </p:nvSpPr>
        <p:spPr>
          <a:xfrm rot="5400000">
            <a:off x="4358488" y="1664803"/>
            <a:ext cx="504056" cy="432048"/>
          </a:xfrm>
          <a:prstGeom prst="strip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6347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8024" y="741466"/>
            <a:ext cx="3885630" cy="3839661"/>
          </a:xfrm>
        </p:spPr>
        <p:txBody>
          <a:bodyPr/>
          <a:lstStyle/>
          <a:p>
            <a:r>
              <a:rPr lang="en-AU" sz="3600" dirty="0" smtClean="0"/>
              <a:t>Longwall stress redistributions are based on data </a:t>
            </a:r>
            <a:r>
              <a:rPr lang="en-AU" sz="3600" dirty="0" err="1" smtClean="0"/>
              <a:t>5m</a:t>
            </a:r>
            <a:r>
              <a:rPr lang="en-AU" sz="3600" dirty="0" smtClean="0"/>
              <a:t> </a:t>
            </a:r>
            <a:r>
              <a:rPr lang="en-AU" sz="3600" dirty="0" smtClean="0"/>
              <a:t>over rib and </a:t>
            </a:r>
            <a:r>
              <a:rPr lang="en-AU" sz="3600" dirty="0" err="1" smtClean="0"/>
              <a:t>2.5m</a:t>
            </a:r>
            <a:r>
              <a:rPr lang="en-AU" sz="3600" dirty="0" smtClean="0"/>
              <a:t> above </a:t>
            </a:r>
            <a:r>
              <a:rPr lang="en-AU" sz="3600" dirty="0" smtClean="0"/>
              <a:t>the roof </a:t>
            </a:r>
            <a:r>
              <a:rPr lang="en-AU" sz="3600" dirty="0" smtClean="0"/>
              <a:t>line</a:t>
            </a:r>
            <a:r>
              <a:rPr lang="en-AU" dirty="0" smtClean="0"/>
              <a:t> </a:t>
            </a:r>
            <a:endParaRPr lang="en-AU" dirty="0"/>
          </a:p>
        </p:txBody>
      </p:sp>
      <p:pic>
        <p:nvPicPr>
          <p:cNvPr id="5" name="Picture 4" descr="lw manual fig 16 pag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41467"/>
            <a:ext cx="3816424" cy="52078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19748" y="5949280"/>
            <a:ext cx="328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i="1" dirty="0" smtClean="0"/>
              <a:t>Data by Winton Gale and SCT</a:t>
            </a:r>
            <a:endParaRPr lang="en-AU" i="1" dirty="0"/>
          </a:p>
        </p:txBody>
      </p:sp>
    </p:spTree>
    <p:extLst>
      <p:ext uri="{BB962C8B-B14F-4D97-AF65-F5344CB8AC3E}">
        <p14:creationId xmlns:p14="http://schemas.microsoft.com/office/powerpoint/2010/main" val="556044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4000" dirty="0" smtClean="0"/>
              <a:t>Elastic theory says the tailgate roof should tend towards tension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2038350" y="3295650"/>
            <a:ext cx="1377950" cy="7556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5772150" y="3295650"/>
            <a:ext cx="1377950" cy="7556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6" name="Down Arrow 5"/>
          <p:cNvSpPr/>
          <p:nvPr/>
        </p:nvSpPr>
        <p:spPr>
          <a:xfrm>
            <a:off x="4438650" y="1651000"/>
            <a:ext cx="666750" cy="1066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7" name="Right Arrow 6"/>
          <p:cNvSpPr/>
          <p:nvPr/>
        </p:nvSpPr>
        <p:spPr>
          <a:xfrm>
            <a:off x="3860800" y="2806700"/>
            <a:ext cx="355600" cy="133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8" name="Down Arrow 7"/>
          <p:cNvSpPr/>
          <p:nvPr/>
        </p:nvSpPr>
        <p:spPr>
          <a:xfrm rot="10800000">
            <a:off x="4438650" y="2984500"/>
            <a:ext cx="666750" cy="1066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9" name="Right Arrow 8"/>
          <p:cNvSpPr/>
          <p:nvPr/>
        </p:nvSpPr>
        <p:spPr>
          <a:xfrm rot="10800000">
            <a:off x="5238750" y="2851150"/>
            <a:ext cx="222250" cy="133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12" name="Left-Right Arrow 11"/>
          <p:cNvSpPr/>
          <p:nvPr/>
        </p:nvSpPr>
        <p:spPr>
          <a:xfrm>
            <a:off x="2305050" y="2895600"/>
            <a:ext cx="711200" cy="355600"/>
          </a:xfrm>
          <a:prstGeom prst="leftRightArrow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13" name="Right Arrow 12"/>
          <p:cNvSpPr/>
          <p:nvPr/>
        </p:nvSpPr>
        <p:spPr>
          <a:xfrm>
            <a:off x="5972175" y="2979738"/>
            <a:ext cx="355600" cy="350837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27658" name="Right Arrow 13"/>
          <p:cNvSpPr>
            <a:spLocks noChangeArrowheads="1"/>
          </p:cNvSpPr>
          <p:nvPr/>
        </p:nvSpPr>
        <p:spPr bwMode="auto">
          <a:xfrm rot="10800000">
            <a:off x="6507163" y="2979738"/>
            <a:ext cx="355600" cy="350837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00B050"/>
          </a:solidFill>
          <a:ln w="25400" algn="ctr">
            <a:solidFill>
              <a:srgbClr val="00B050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/>
            <a:endParaRPr lang="en-A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659" name="AutoShape 13"/>
          <p:cNvSpPr>
            <a:spLocks/>
          </p:cNvSpPr>
          <p:nvPr/>
        </p:nvSpPr>
        <p:spPr bwMode="auto">
          <a:xfrm>
            <a:off x="250825" y="4059238"/>
            <a:ext cx="2476500" cy="1457325"/>
          </a:xfrm>
          <a:prstGeom prst="borderCallout2">
            <a:avLst>
              <a:gd name="adj1" fmla="val 9412"/>
              <a:gd name="adj2" fmla="val 103384"/>
              <a:gd name="adj3" fmla="val 9412"/>
              <a:gd name="adj4" fmla="val 105852"/>
              <a:gd name="adj5" fmla="val -75815"/>
              <a:gd name="adj6" fmla="val 1084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AU" dirty="0">
                <a:latin typeface="Calibri" pitchFamily="34" charset="0"/>
              </a:rPr>
              <a:t>The Kirsch (1898) solution (and ALL </a:t>
            </a:r>
            <a:r>
              <a:rPr lang="en-AU" dirty="0" smtClean="0">
                <a:latin typeface="Calibri" pitchFamily="34" charset="0"/>
              </a:rPr>
              <a:t>engineering analyses based on elasticity) </a:t>
            </a:r>
            <a:r>
              <a:rPr lang="en-AU" dirty="0">
                <a:latin typeface="Calibri" pitchFamily="34" charset="0"/>
              </a:rPr>
              <a:t>says tension in the roof</a:t>
            </a:r>
          </a:p>
        </p:txBody>
      </p:sp>
      <p:sp>
        <p:nvSpPr>
          <p:cNvPr id="27660" name="AutoShape 14"/>
          <p:cNvSpPr>
            <a:spLocks/>
          </p:cNvSpPr>
          <p:nvPr/>
        </p:nvSpPr>
        <p:spPr bwMode="auto">
          <a:xfrm>
            <a:off x="6538913" y="4014789"/>
            <a:ext cx="2398712" cy="998388"/>
          </a:xfrm>
          <a:prstGeom prst="borderCallout2">
            <a:avLst>
              <a:gd name="adj1" fmla="val 9412"/>
              <a:gd name="adj2" fmla="val -3176"/>
              <a:gd name="adj3" fmla="val 9412"/>
              <a:gd name="adj4" fmla="val -3176"/>
              <a:gd name="adj5" fmla="val -66796"/>
              <a:gd name="adj6" fmla="val -317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AU" dirty="0">
                <a:latin typeface="Calibri" pitchFamily="34" charset="0"/>
              </a:rPr>
              <a:t>Application of Poisson’s Ratio effect says compression in the roof</a:t>
            </a:r>
          </a:p>
        </p:txBody>
      </p:sp>
      <p:sp>
        <p:nvSpPr>
          <p:cNvPr id="27661" name="Text Box 15"/>
          <p:cNvSpPr txBox="1">
            <a:spLocks noChangeArrowheads="1"/>
          </p:cNvSpPr>
          <p:nvPr/>
        </p:nvSpPr>
        <p:spPr bwMode="auto">
          <a:xfrm>
            <a:off x="1547813" y="5661025"/>
            <a:ext cx="6389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>
                <a:latin typeface="Calibri" pitchFamily="34" charset="0"/>
              </a:rPr>
              <a:t>Hint – Poissons Ratio effect applies only if there is complete lateral restraint (uniaxial strain only)</a:t>
            </a:r>
          </a:p>
        </p:txBody>
      </p:sp>
      <p:sp>
        <p:nvSpPr>
          <p:cNvPr id="27663" name="Oval 15"/>
          <p:cNvSpPr>
            <a:spLocks noChangeArrowheads="1"/>
          </p:cNvSpPr>
          <p:nvPr/>
        </p:nvSpPr>
        <p:spPr bwMode="auto">
          <a:xfrm>
            <a:off x="3779838" y="1484313"/>
            <a:ext cx="1800225" cy="2808287"/>
          </a:xfrm>
          <a:prstGeom prst="ellipse">
            <a:avLst/>
          </a:prstGeom>
          <a:noFill/>
          <a:ln w="25400">
            <a:solidFill>
              <a:schemeClr val="hlink"/>
            </a:solidFill>
            <a:prstDash val="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64" name="AutoShape 16"/>
          <p:cNvSpPr>
            <a:spLocks/>
          </p:cNvSpPr>
          <p:nvPr/>
        </p:nvSpPr>
        <p:spPr bwMode="auto">
          <a:xfrm>
            <a:off x="5508625" y="1557338"/>
            <a:ext cx="1581150" cy="609600"/>
          </a:xfrm>
          <a:prstGeom prst="borderCallout1">
            <a:avLst>
              <a:gd name="adj1" fmla="val 18750"/>
              <a:gd name="adj2" fmla="val -4819"/>
              <a:gd name="adj3" fmla="val 106250"/>
              <a:gd name="adj4" fmla="val -1827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CA"/>
              <a:t>Applied stress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3263</TotalTime>
  <Words>1154</Words>
  <Application>Microsoft Office PowerPoint</Application>
  <PresentationFormat>On-screen Show (4:3)</PresentationFormat>
  <Paragraphs>175</Paragraphs>
  <Slides>29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Logical  framework for specifying roof support. Does it suggest alternative approaches to secondary support ?</vt:lpstr>
      <vt:lpstr>Outline</vt:lpstr>
      <vt:lpstr>Logical framework (Brady and Brown)</vt:lpstr>
      <vt:lpstr>1970s - High horizontal stresses and numerical stress models</vt:lpstr>
      <vt:lpstr>1980s – Jointed beams</vt:lpstr>
      <vt:lpstr>1990s – Buckling beams</vt:lpstr>
      <vt:lpstr>Buckling may look like bending</vt:lpstr>
      <vt:lpstr>Longwall stress redistributions are based on data 5m over rib and 2.5m above the roof line </vt:lpstr>
      <vt:lpstr>Elastic theory says the tailgate roof should tend towards tension</vt:lpstr>
      <vt:lpstr>CSIRO data from Ulan tailgate contrary to Poissons ratio effect</vt:lpstr>
      <vt:lpstr>2002 - Middle Goonyella coal roof suggests tensile roof stresses</vt:lpstr>
      <vt:lpstr>2002 - Tensile roof stresses</vt:lpstr>
      <vt:lpstr>Yielding tailgate pillars induce tensile stresses at the roof line</vt:lpstr>
      <vt:lpstr>2005 – Rock Strength Index</vt:lpstr>
      <vt:lpstr>2007 - Stress measurements at Emerald Mine</vt:lpstr>
      <vt:lpstr>2011 – Recognition of four possible failure modes</vt:lpstr>
      <vt:lpstr>Maingate corner Compressive failure high in the roof</vt:lpstr>
      <vt:lpstr>Suspension of “softened” zone </vt:lpstr>
      <vt:lpstr>A candidate support pattern </vt:lpstr>
      <vt:lpstr>Suspension design</vt:lpstr>
      <vt:lpstr>Oblique loading – no reduction in ultimate capacity</vt:lpstr>
      <vt:lpstr>Highly stressed fractured ground</vt:lpstr>
      <vt:lpstr>Point-anchored or fully-grouted long tendons in the coal sector?</vt:lpstr>
      <vt:lpstr>Why not locate centrally?  Why wouldn’t you fully grout?</vt:lpstr>
      <vt:lpstr>Too stiff, too close to the face?</vt:lpstr>
      <vt:lpstr>Bigger holes give better anchorage in soft rock</vt:lpstr>
      <vt:lpstr>How much pretension?</vt:lpstr>
      <vt:lpstr>Tailgate or coal roof Relaxed stresses leading to onset of tension</vt:lpstr>
      <vt:lpstr>Summary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Ross Seedsman</dc:creator>
  <cp:lastModifiedBy>Ross Seedsman</cp:lastModifiedBy>
  <cp:revision>78</cp:revision>
  <cp:lastPrinted>2011-10-13T22:52:23Z</cp:lastPrinted>
  <dcterms:created xsi:type="dcterms:W3CDTF">2011-08-07T11:22:19Z</dcterms:created>
  <dcterms:modified xsi:type="dcterms:W3CDTF">2011-10-17T09:56:19Z</dcterms:modified>
</cp:coreProperties>
</file>