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8" r:id="rId3"/>
    <p:sldId id="306" r:id="rId4"/>
    <p:sldId id="316" r:id="rId5"/>
    <p:sldId id="331" r:id="rId6"/>
    <p:sldId id="328" r:id="rId7"/>
    <p:sldId id="332" r:id="rId8"/>
    <p:sldId id="325" r:id="rId9"/>
    <p:sldId id="323" r:id="rId10"/>
    <p:sldId id="322" r:id="rId11"/>
    <p:sldId id="321" r:id="rId12"/>
    <p:sldId id="318" r:id="rId13"/>
    <p:sldId id="317" r:id="rId14"/>
    <p:sldId id="319" r:id="rId15"/>
    <p:sldId id="320" r:id="rId16"/>
    <p:sldId id="330" r:id="rId17"/>
    <p:sldId id="308" r:id="rId18"/>
    <p:sldId id="307" r:id="rId19"/>
    <p:sldId id="310" r:id="rId20"/>
    <p:sldId id="311" r:id="rId21"/>
    <p:sldId id="312" r:id="rId22"/>
    <p:sldId id="313" r:id="rId23"/>
    <p:sldId id="314" r:id="rId24"/>
    <p:sldId id="334" r:id="rId25"/>
    <p:sldId id="324" r:id="rId26"/>
    <p:sldId id="333" r:id="rId27"/>
    <p:sldId id="329" r:id="rId28"/>
    <p:sldId id="309" r:id="rId29"/>
    <p:sldId id="273" r:id="rId30"/>
    <p:sldId id="280" r:id="rId31"/>
  </p:sldIdLst>
  <p:sldSz cx="9144000" cy="6858000" type="screen4x3"/>
  <p:notesSz cx="6805613" cy="993933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029A"/>
    <a:srgbClr val="0E2C8C"/>
    <a:srgbClr val="0C25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7893" autoAdjust="0"/>
  </p:normalViewPr>
  <p:slideViewPr>
    <p:cSldViewPr>
      <p:cViewPr>
        <p:scale>
          <a:sx n="70" d="100"/>
          <a:sy n="70" d="100"/>
        </p:scale>
        <p:origin x="-1170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1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Xstrata\Information%20&amp;%20Reports\Downtime\Downtime%20Management%20BLATAHRAV01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Xstrata\Information%20&amp;%20Reports\Downtime\Downtime%20Management%20BLATAHRAV0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hart>
    <c:title>
      <c:tx>
        <c:rich>
          <a:bodyPr/>
          <a:lstStyle/>
          <a:p>
            <a:pPr>
              <a:defRPr/>
            </a:pPr>
            <a:r>
              <a:rPr lang="en-US"/>
              <a:t>DELAY SUM - </a:t>
            </a:r>
            <a:r>
              <a:rPr lang="en-US" sz="1100"/>
              <a:t>4,860,907 </a:t>
            </a:r>
          </a:p>
        </c:rich>
      </c:tx>
      <c:layout>
        <c:manualLayout>
          <c:xMode val="edge"/>
          <c:yMode val="edge"/>
          <c:x val="1.6346801346801387E-2"/>
          <c:y val="1.5756007530860761E-2"/>
        </c:manualLayout>
      </c:layout>
    </c:title>
    <c:plotArea>
      <c:layout>
        <c:manualLayout>
          <c:layoutTarget val="inner"/>
          <c:xMode val="edge"/>
          <c:yMode val="edge"/>
          <c:x val="0.28000463957156868"/>
          <c:y val="0.16087105719558895"/>
          <c:w val="0.48236525358572607"/>
          <c:h val="0.67497046084787216"/>
        </c:manualLayout>
      </c:layout>
      <c:pieChart>
        <c:varyColors val="1"/>
        <c:ser>
          <c:idx val="0"/>
          <c:order val="0"/>
          <c:tx>
            <c:strRef>
              <c:f>Sheet3!$B$2</c:f>
              <c:strCache>
                <c:ptCount val="1"/>
                <c:pt idx="0">
                  <c:v>DELAY SUM 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6"/>
          <c:dPt>
            <c:idx val="74"/>
            <c:explosion val="22"/>
          </c:dPt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8.089689546382485E-2"/>
                  <c:y val="-3.931387551821047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layout>
                <c:manualLayout>
                  <c:x val="6.382738142580674E-2"/>
                  <c:y val="-2.4750377934207004E-2"/>
                </c:manualLayout>
              </c:layout>
              <c:showCatName val="1"/>
              <c:showPercent val="1"/>
            </c:dLbl>
            <c:dLbl>
              <c:idx val="16"/>
              <c:layout>
                <c:manualLayout>
                  <c:x val="5.136151541663353E-2"/>
                  <c:y val="-2.2244975561800429E-2"/>
                </c:manualLayout>
              </c:layout>
              <c:showCatName val="1"/>
              <c:showPercent val="1"/>
            </c:dLbl>
            <c:dLbl>
              <c:idx val="17"/>
              <c:delete val="1"/>
            </c:dLbl>
            <c:dLbl>
              <c:idx val="18"/>
              <c:delete val="1"/>
            </c:dLbl>
            <c:dLbl>
              <c:idx val="19"/>
              <c:delete val="1"/>
            </c:dLbl>
            <c:dLbl>
              <c:idx val="20"/>
              <c:delete val="1"/>
            </c:dLbl>
            <c:dLbl>
              <c:idx val="21"/>
              <c:delete val="1"/>
            </c:dLbl>
            <c:dLbl>
              <c:idx val="22"/>
              <c:delete val="1"/>
            </c:dLbl>
            <c:dLbl>
              <c:idx val="23"/>
              <c:delete val="1"/>
            </c:dLbl>
            <c:dLbl>
              <c:idx val="24"/>
              <c:delete val="1"/>
            </c:dLbl>
            <c:dLbl>
              <c:idx val="25"/>
              <c:layout>
                <c:manualLayout>
                  <c:x val="4.5477080516450587E-2"/>
                  <c:y val="1.1816773786668917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26"/>
              <c:delete val="1"/>
            </c:dLbl>
            <c:dLbl>
              <c:idx val="27"/>
              <c:delete val="1"/>
            </c:dLbl>
            <c:dLbl>
              <c:idx val="28"/>
              <c:delete val="1"/>
            </c:dLbl>
            <c:dLbl>
              <c:idx val="29"/>
              <c:layout>
                <c:manualLayout>
                  <c:x val="8.3082133672684855E-2"/>
                  <c:y val="-1.4653645326136357E-2"/>
                </c:manualLayout>
              </c:layout>
              <c:showCatName val="1"/>
              <c:showPercent val="1"/>
            </c:dLbl>
            <c:dLbl>
              <c:idx val="30"/>
              <c:delete val="1"/>
            </c:dLbl>
            <c:dLbl>
              <c:idx val="31"/>
              <c:delete val="1"/>
            </c:dLbl>
            <c:dLbl>
              <c:idx val="32"/>
              <c:delete val="1"/>
            </c:dLbl>
            <c:dLbl>
              <c:idx val="33"/>
              <c:delete val="1"/>
            </c:dLbl>
            <c:dLbl>
              <c:idx val="34"/>
              <c:delete val="1"/>
            </c:dLbl>
            <c:dLbl>
              <c:idx val="35"/>
              <c:delete val="1"/>
            </c:dLbl>
            <c:dLbl>
              <c:idx val="36"/>
              <c:delete val="1"/>
            </c:dLbl>
            <c:dLbl>
              <c:idx val="37"/>
              <c:layout>
                <c:manualLayout>
                  <c:x val="9.542047774331254E-2"/>
                  <c:y val="8.978047355388024E-3"/>
                </c:manualLayout>
              </c:layout>
              <c:showCatName val="1"/>
              <c:showPercent val="1"/>
            </c:dLbl>
            <c:dLbl>
              <c:idx val="38"/>
              <c:delete val="1"/>
            </c:dLbl>
            <c:dLbl>
              <c:idx val="39"/>
              <c:delete val="1"/>
            </c:dLbl>
            <c:dLbl>
              <c:idx val="40"/>
              <c:delete val="1"/>
            </c:dLbl>
            <c:dLbl>
              <c:idx val="41"/>
              <c:delete val="1"/>
            </c:dLbl>
            <c:dLbl>
              <c:idx val="42"/>
              <c:delete val="1"/>
            </c:dLbl>
            <c:dLbl>
              <c:idx val="43"/>
              <c:delete val="1"/>
            </c:dLbl>
            <c:dLbl>
              <c:idx val="44"/>
              <c:layout>
                <c:manualLayout>
                  <c:x val="2.6875712505633864E-2"/>
                  <c:y val="3.1633324986320259E-2"/>
                </c:manualLayout>
              </c:layout>
              <c:showCatName val="1"/>
              <c:showPercent val="1"/>
            </c:dLbl>
            <c:dLbl>
              <c:idx val="45"/>
              <c:layout>
                <c:manualLayout>
                  <c:x val="3.6728439248124287E-2"/>
                  <c:y val="7.584838114316983E-2"/>
                </c:manualLayout>
              </c:layout>
              <c:showCatName val="1"/>
              <c:showPercent val="1"/>
            </c:dLbl>
            <c:dLbl>
              <c:idx val="46"/>
              <c:delete val="1"/>
            </c:dLbl>
            <c:dLbl>
              <c:idx val="47"/>
              <c:delete val="1"/>
            </c:dLbl>
            <c:dLbl>
              <c:idx val="48"/>
              <c:delete val="1"/>
            </c:dLbl>
            <c:dLbl>
              <c:idx val="49"/>
              <c:delete val="1"/>
            </c:dLbl>
            <c:dLbl>
              <c:idx val="50"/>
              <c:layout>
                <c:manualLayout>
                  <c:x val="-6.0446989580847325E-3"/>
                  <c:y val="4.748152064030874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51"/>
              <c:delete val="1"/>
            </c:dLbl>
            <c:dLbl>
              <c:idx val="52"/>
              <c:delete val="1"/>
            </c:dLbl>
            <c:dLbl>
              <c:idx val="53"/>
              <c:delete val="1"/>
            </c:dLbl>
            <c:dLbl>
              <c:idx val="54"/>
              <c:delete val="1"/>
            </c:dLbl>
            <c:dLbl>
              <c:idx val="55"/>
              <c:layout>
                <c:manualLayout>
                  <c:x val="-3.035678305363345E-2"/>
                  <c:y val="3.2807100525861922E-2"/>
                </c:manualLayout>
              </c:layout>
              <c:showCatName val="1"/>
              <c:showPercent val="1"/>
            </c:dLbl>
            <c:dLbl>
              <c:idx val="56"/>
              <c:delete val="1"/>
            </c:dLbl>
            <c:dLbl>
              <c:idx val="57"/>
              <c:layout>
                <c:manualLayout>
                  <c:x val="-4.2865001723269437E-2"/>
                  <c:y val="2.0603581796091744E-2"/>
                </c:manualLayout>
              </c:layout>
              <c:showCatName val="1"/>
              <c:showPercent val="1"/>
            </c:dLbl>
            <c:dLbl>
              <c:idx val="58"/>
              <c:layout>
                <c:manualLayout>
                  <c:x val="-7.3429173626024025E-2"/>
                  <c:y val="8.1935023139775451E-2"/>
                </c:manualLayout>
              </c:layout>
              <c:showCatName val="1"/>
              <c:showPercent val="1"/>
            </c:dLbl>
            <c:dLbl>
              <c:idx val="59"/>
              <c:layout>
                <c:manualLayout>
                  <c:x val="-8.9424958243856073E-2"/>
                  <c:y val="4.6640512692097139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60"/>
              <c:delete val="1"/>
            </c:dLbl>
            <c:dLbl>
              <c:idx val="61"/>
              <c:delete val="1"/>
            </c:dLbl>
            <c:dLbl>
              <c:idx val="62"/>
              <c:layout>
                <c:manualLayout>
                  <c:x val="-0.10709748402661805"/>
                  <c:y val="2.5581369466625929E-2"/>
                </c:manualLayout>
              </c:layout>
              <c:showCatName val="1"/>
              <c:showPercent val="1"/>
            </c:dLbl>
            <c:dLbl>
              <c:idx val="63"/>
              <c:delete val="1"/>
            </c:dLbl>
            <c:dLbl>
              <c:idx val="64"/>
              <c:layout>
                <c:manualLayout>
                  <c:x val="-0.10150269095151007"/>
                  <c:y val="4.6279550745202761E-4"/>
                </c:manualLayout>
              </c:layout>
              <c:showCatName val="1"/>
              <c:showPercent val="1"/>
            </c:dLbl>
            <c:dLbl>
              <c:idx val="65"/>
              <c:delete val="1"/>
            </c:dLbl>
            <c:dLbl>
              <c:idx val="66"/>
              <c:delete val="1"/>
            </c:dLbl>
            <c:dLbl>
              <c:idx val="67"/>
              <c:layout>
                <c:manualLayout>
                  <c:x val="-0.1017593255388531"/>
                  <c:y val="-1.0391845895588161E-2"/>
                </c:manualLayout>
              </c:layout>
              <c:showCatName val="1"/>
              <c:showPercent val="1"/>
            </c:dLbl>
            <c:dLbl>
              <c:idx val="68"/>
              <c:delete val="1"/>
            </c:dLbl>
            <c:dLbl>
              <c:idx val="69"/>
              <c:layout>
                <c:manualLayout>
                  <c:x val="-6.4710093056549942E-2"/>
                  <c:y val="-3.1263645047902612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70"/>
              <c:delete val="1"/>
            </c:dLbl>
            <c:dLbl>
              <c:idx val="71"/>
              <c:delete val="1"/>
            </c:dLbl>
            <c:dLbl>
              <c:idx val="72"/>
              <c:layout>
                <c:manualLayout>
                  <c:x val="-4.8737771414936917E-2"/>
                  <c:y val="-4.0954898305556327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73"/>
              <c:delete val="1"/>
            </c:dLbl>
            <c:dLbl>
              <c:idx val="74"/>
              <c:layout>
                <c:manualLayout>
                  <c:x val="-7.9755958535486143E-2"/>
                  <c:y val="-2.7602645075726049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75"/>
              <c:delete val="1"/>
            </c:dLbl>
            <c:dLbl>
              <c:idx val="76"/>
              <c:delete val="1"/>
            </c:dLbl>
            <c:dLbl>
              <c:idx val="77"/>
              <c:delete val="1"/>
            </c:dLbl>
            <c:dLbl>
              <c:idx val="78"/>
              <c:delete val="1"/>
            </c:dLbl>
            <c:dLbl>
              <c:idx val="79"/>
              <c:layout>
                <c:manualLayout>
                  <c:x val="-6.0563376547628597E-2"/>
                  <c:y val="1.7176298192407942E-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80"/>
              <c:delete val="1"/>
            </c:dLbl>
            <c:dLbl>
              <c:idx val="81"/>
              <c:delete val="1"/>
            </c:dLbl>
            <c:dLbl>
              <c:idx val="82"/>
              <c:layout>
                <c:manualLayout>
                  <c:x val="-4.8613232058114034E-2"/>
                  <c:y val="-1.3248750266640718E-2"/>
                </c:manualLayout>
              </c:layout>
              <c:showCatName val="1"/>
              <c:showPercent val="1"/>
            </c:dLbl>
            <c:dLbl>
              <c:idx val="83"/>
              <c:layout>
                <c:manualLayout>
                  <c:x val="-5.0106179909329522E-2"/>
                  <c:y val="-4.418426495274682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84"/>
              <c:delete val="1"/>
            </c:dLbl>
            <c:dLbl>
              <c:idx val="85"/>
              <c:delete val="1"/>
            </c:dLbl>
            <c:dLbl>
              <c:idx val="86"/>
              <c:layout>
                <c:manualLayout>
                  <c:x val="-3.2794838145231847E-2"/>
                  <c:y val="-9.3842495816285912E-2"/>
                </c:manualLayout>
              </c:layout>
              <c:showCatName val="1"/>
              <c:showPercent val="1"/>
            </c:dLbl>
            <c:dLbl>
              <c:idx val="87"/>
              <c:delete val="1"/>
            </c:dLbl>
            <c:dLbl>
              <c:idx val="88"/>
              <c:delete val="1"/>
            </c:dLbl>
            <c:dLbl>
              <c:idx val="89"/>
              <c:delete val="1"/>
            </c:dLbl>
            <c:dLbl>
              <c:idx val="90"/>
              <c:delete val="1"/>
            </c:dLbl>
            <c:dLbl>
              <c:idx val="91"/>
              <c:delete val="1"/>
            </c:dLbl>
            <c:dLbl>
              <c:idx val="92"/>
              <c:layout>
                <c:manualLayout>
                  <c:x val="-4.2074584426946742E-3"/>
                  <c:y val="-6.6099520287291672E-2"/>
                </c:manualLayout>
              </c:layout>
              <c:showCatName val="1"/>
              <c:showPercent val="1"/>
            </c:dLbl>
            <c:dLbl>
              <c:idx val="93"/>
              <c:layout>
                <c:manualLayout>
                  <c:x val="6.0930830615869992E-2"/>
                  <c:y val="-8.5887983083386701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94"/>
              <c:delete val="1"/>
            </c:dLbl>
            <c:dLbl>
              <c:idx val="95"/>
              <c:delete val="1"/>
            </c:dLbl>
            <c:dLbl>
              <c:idx val="96"/>
              <c:delete val="1"/>
            </c:dLbl>
            <c:numFmt formatCode="0.00%" sourceLinked="0"/>
            <c:showCatName val="1"/>
            <c:showPercent val="1"/>
            <c:showLeaderLines val="1"/>
          </c:dLbls>
          <c:cat>
            <c:strRef>
              <c:f>Sheet3!$A$3:$A$99</c:f>
              <c:strCache>
                <c:ptCount val="97"/>
                <c:pt idx="0">
                  <c:v>E - BELT SLIP</c:v>
                </c:pt>
                <c:pt idx="1">
                  <c:v>E - CABLE FAULT</c:v>
                </c:pt>
                <c:pt idx="2">
                  <c:v>E - COMMUNICATIONS</c:v>
                </c:pt>
                <c:pt idx="3">
                  <c:v>E - CONTROL CIRCUIT</c:v>
                </c:pt>
                <c:pt idx="4">
                  <c:v>E - ELECTRICAL</c:v>
                </c:pt>
                <c:pt idx="5">
                  <c:v>E - ELECTRICAL OP DAMAGE</c:v>
                </c:pt>
                <c:pt idx="6">
                  <c:v>E - INSPECTION/POWER UP</c:v>
                </c:pt>
                <c:pt idx="7">
                  <c:v>E - LEAKAGE/CONTINUITY</c:v>
                </c:pt>
                <c:pt idx="8">
                  <c:v>E - LIGHTS</c:v>
                </c:pt>
                <c:pt idx="9">
                  <c:v>E - MOTORS</c:v>
                </c:pt>
                <c:pt idx="10">
                  <c:v>E - NO LAB.- NO ELECTICN</c:v>
                </c:pt>
                <c:pt idx="11">
                  <c:v>E - POWER FAILURE/SUPPLY</c:v>
                </c:pt>
                <c:pt idx="12">
                  <c:v>E - REMOTE CONTROLL</c:v>
                </c:pt>
                <c:pt idx="13">
                  <c:v>E - SIGNAL LINE</c:v>
                </c:pt>
                <c:pt idx="14">
                  <c:v>E - Trip/Overload</c:v>
                </c:pt>
                <c:pt idx="15">
                  <c:v>I - IDLE NOT REQUIRED</c:v>
                </c:pt>
                <c:pt idx="16">
                  <c:v>I - IDLE NOT USABLE</c:v>
                </c:pt>
                <c:pt idx="17">
                  <c:v>I - IDLE NOT USABLE W/E</c:v>
                </c:pt>
                <c:pt idx="18">
                  <c:v>I - MEETINGS (UNION)</c:v>
                </c:pt>
                <c:pt idx="19">
                  <c:v>I - OUTBYE COMPRESS AIR</c:v>
                </c:pt>
                <c:pt idx="20">
                  <c:v>I - OUTBYE DEWATERING</c:v>
                </c:pt>
                <c:pt idx="21">
                  <c:v>I - OUTBYE ELECT POWER</c:v>
                </c:pt>
                <c:pt idx="22">
                  <c:v>I - OUTBYE ROADS</c:v>
                </c:pt>
                <c:pt idx="23">
                  <c:v>I - OUTBYE VENTILATION</c:v>
                </c:pt>
                <c:pt idx="24">
                  <c:v>I - OUTBYE WATER SUPPLY</c:v>
                </c:pt>
                <c:pt idx="25">
                  <c:v>I - ROSTERED OFF</c:v>
                </c:pt>
                <c:pt idx="26">
                  <c:v>I - SCHOOL HOL. ROSTER</c:v>
                </c:pt>
                <c:pt idx="27">
                  <c:v>I - STRIKES &lt; 24 HRS</c:v>
                </c:pt>
                <c:pt idx="28">
                  <c:v>I - STRIKES =&gt; 24 HRS</c:v>
                </c:pt>
                <c:pt idx="29">
                  <c:v>I - TRUNK BELT DELAY</c:v>
                </c:pt>
                <c:pt idx="30">
                  <c:v>M - 103 INSPECTION</c:v>
                </c:pt>
                <c:pt idx="31">
                  <c:v>M - BELT INSTALLATION</c:v>
                </c:pt>
                <c:pt idx="32">
                  <c:v>M - BELT ROLLERS</c:v>
                </c:pt>
                <c:pt idx="33">
                  <c:v>M - BELT TRACKING</c:v>
                </c:pt>
                <c:pt idx="34">
                  <c:v>M - CHAINS &amp; FLIGHTS</c:v>
                </c:pt>
                <c:pt idx="35">
                  <c:v>M - COMMISSIONING</c:v>
                </c:pt>
                <c:pt idx="36">
                  <c:v>M - CUTTING HEAD</c:v>
                </c:pt>
                <c:pt idx="37">
                  <c:v>M - DRILL RIG HYDRAULIC</c:v>
                </c:pt>
                <c:pt idx="38">
                  <c:v>M - DRILL RIG MECHANICAL</c:v>
                </c:pt>
                <c:pt idx="39">
                  <c:v>M - DRIVES &amp; SPROCKETS</c:v>
                </c:pt>
                <c:pt idx="40">
                  <c:v>M - FLUID COUPLING</c:v>
                </c:pt>
                <c:pt idx="41">
                  <c:v>M - HOSING</c:v>
                </c:pt>
                <c:pt idx="42">
                  <c:v>M - HOUSEKEEPING</c:v>
                </c:pt>
                <c:pt idx="43">
                  <c:v>M - HYDRAULIC VALVING</c:v>
                </c:pt>
                <c:pt idx="44">
                  <c:v>M - HYDRAULICS</c:v>
                </c:pt>
                <c:pt idx="45">
                  <c:v>M - MECHANICAL</c:v>
                </c:pt>
                <c:pt idx="46">
                  <c:v>M - MECHANICAL OP DAMAGE</c:v>
                </c:pt>
                <c:pt idx="47">
                  <c:v>M - NO LAB. - NO FITTER</c:v>
                </c:pt>
                <c:pt idx="48">
                  <c:v>M - OOLING CIRCUITS</c:v>
                </c:pt>
                <c:pt idx="49">
                  <c:v>M - PARTS SUPPLY</c:v>
                </c:pt>
                <c:pt idx="50">
                  <c:v>M - PLANNED MAINTENANCE</c:v>
                </c:pt>
                <c:pt idx="51">
                  <c:v>M - POST MAINT. FAILURE</c:v>
                </c:pt>
                <c:pt idx="52">
                  <c:v>M - STEERING</c:v>
                </c:pt>
                <c:pt idx="53">
                  <c:v>M - STRUCTURAL</c:v>
                </c:pt>
                <c:pt idx="54">
                  <c:v>M - TRACTION</c:v>
                </c:pt>
                <c:pt idx="55">
                  <c:v>O - ACCIDENT INVESTIGAT.</c:v>
                </c:pt>
                <c:pt idx="56">
                  <c:v>O - ASSIT L/W CHANGEOUT</c:v>
                </c:pt>
                <c:pt idx="57">
                  <c:v>O - BELT MOVE</c:v>
                </c:pt>
                <c:pt idx="58">
                  <c:v>O - CREW TALKS</c:v>
                </c:pt>
                <c:pt idx="59">
                  <c:v>O - DAMAGED CABLE</c:v>
                </c:pt>
                <c:pt idx="60">
                  <c:v>O - DRILL STEEL</c:v>
                </c:pt>
                <c:pt idx="61">
                  <c:v>O - FACE ALIGNMENT</c:v>
                </c:pt>
                <c:pt idx="62">
                  <c:v>O - FLITTING</c:v>
                </c:pt>
                <c:pt idx="63">
                  <c:v>O - INGRESS OF WATER</c:v>
                </c:pt>
                <c:pt idx="64">
                  <c:v>O - INSTALLATION</c:v>
                </c:pt>
                <c:pt idx="65">
                  <c:v>O - IPA</c:v>
                </c:pt>
                <c:pt idx="66">
                  <c:v>O - LABOUR DEFERED</c:v>
                </c:pt>
                <c:pt idx="67">
                  <c:v>O - MEAL BREAK</c:v>
                </c:pt>
                <c:pt idx="68">
                  <c:v>O - MISCELLANEOUS</c:v>
                </c:pt>
                <c:pt idx="69">
                  <c:v>O - NO LABOUR-NO MINERS</c:v>
                </c:pt>
                <c:pt idx="70">
                  <c:v>O - NO LABOUR-NO PPS</c:v>
                </c:pt>
                <c:pt idx="71">
                  <c:v>O - OPERATIONAL</c:v>
                </c:pt>
                <c:pt idx="72">
                  <c:v>O - OPERATIONAL DAMAGE</c:v>
                </c:pt>
                <c:pt idx="73">
                  <c:v>O - OPERATOR ERROR</c:v>
                </c:pt>
                <c:pt idx="74">
                  <c:v>O - PANEL PREP</c:v>
                </c:pt>
                <c:pt idx="75">
                  <c:v>O - PANEL PREPARATION</c:v>
                </c:pt>
                <c:pt idx="76">
                  <c:v>O - PANEL RETRACTION</c:v>
                </c:pt>
                <c:pt idx="77">
                  <c:v>O - PRESHIFT INSPECTION</c:v>
                </c:pt>
                <c:pt idx="78">
                  <c:v>O - REPLACE PICKS</c:v>
                </c:pt>
                <c:pt idx="79">
                  <c:v>O - Road Works</c:v>
                </c:pt>
                <c:pt idx="80">
                  <c:v>O - ROM S/P MANAGEMENT</c:v>
                </c:pt>
                <c:pt idx="81">
                  <c:v>O - ROOF FALL</c:v>
                </c:pt>
                <c:pt idx="82">
                  <c:v>O - ROOF SUPPORT</c:v>
                </c:pt>
                <c:pt idx="83">
                  <c:v>O - ROOF/FLOOR/RIB TRIM</c:v>
                </c:pt>
                <c:pt idx="84">
                  <c:v>O - SPILLAGE</c:v>
                </c:pt>
                <c:pt idx="85">
                  <c:v>O - STONE DUSTING</c:v>
                </c:pt>
                <c:pt idx="86">
                  <c:v>O - SUPPLIES</c:v>
                </c:pt>
                <c:pt idx="87">
                  <c:v>O - SURVEY DELAY</c:v>
                </c:pt>
                <c:pt idx="88">
                  <c:v>O - SURVEYORS</c:v>
                </c:pt>
                <c:pt idx="89">
                  <c:v>O - TRAINING</c:v>
                </c:pt>
                <c:pt idx="90">
                  <c:v>O - TRAVEL</c:v>
                </c:pt>
                <c:pt idx="91">
                  <c:v>O - Tx Move</c:v>
                </c:pt>
                <c:pt idx="92">
                  <c:v>O - Unknown</c:v>
                </c:pt>
                <c:pt idx="93">
                  <c:v>O - VENTILATION</c:v>
                </c:pt>
                <c:pt idx="94">
                  <c:v>O - WATER FILTRATION</c:v>
                </c:pt>
                <c:pt idx="95">
                  <c:v>O - WATER RETIC</c:v>
                </c:pt>
                <c:pt idx="96">
                  <c:v>TRANSFER STOPPAGE</c:v>
                </c:pt>
              </c:strCache>
            </c:strRef>
          </c:cat>
          <c:val>
            <c:numRef>
              <c:f>Sheet3!$B$3:$B$99</c:f>
              <c:numCache>
                <c:formatCode>General</c:formatCode>
                <c:ptCount val="97"/>
                <c:pt idx="0">
                  <c:v>11323</c:v>
                </c:pt>
                <c:pt idx="1">
                  <c:v>9710</c:v>
                </c:pt>
                <c:pt idx="2">
                  <c:v>320</c:v>
                </c:pt>
                <c:pt idx="3">
                  <c:v>9180</c:v>
                </c:pt>
                <c:pt idx="4">
                  <c:v>86824</c:v>
                </c:pt>
                <c:pt idx="5">
                  <c:v>2725</c:v>
                </c:pt>
                <c:pt idx="6">
                  <c:v>53213</c:v>
                </c:pt>
                <c:pt idx="7">
                  <c:v>19437</c:v>
                </c:pt>
                <c:pt idx="8">
                  <c:v>610</c:v>
                </c:pt>
                <c:pt idx="9">
                  <c:v>18540</c:v>
                </c:pt>
                <c:pt idx="10">
                  <c:v>4060</c:v>
                </c:pt>
                <c:pt idx="11">
                  <c:v>13460</c:v>
                </c:pt>
                <c:pt idx="12">
                  <c:v>3460</c:v>
                </c:pt>
                <c:pt idx="13">
                  <c:v>3964</c:v>
                </c:pt>
                <c:pt idx="14">
                  <c:v>660</c:v>
                </c:pt>
                <c:pt idx="15">
                  <c:v>635633</c:v>
                </c:pt>
                <c:pt idx="16">
                  <c:v>46989</c:v>
                </c:pt>
                <c:pt idx="17">
                  <c:v>4950</c:v>
                </c:pt>
                <c:pt idx="18">
                  <c:v>3200</c:v>
                </c:pt>
                <c:pt idx="19">
                  <c:v>80</c:v>
                </c:pt>
                <c:pt idx="20">
                  <c:v>165</c:v>
                </c:pt>
                <c:pt idx="21">
                  <c:v>25099</c:v>
                </c:pt>
                <c:pt idx="22">
                  <c:v>700</c:v>
                </c:pt>
                <c:pt idx="23">
                  <c:v>10425</c:v>
                </c:pt>
                <c:pt idx="24">
                  <c:v>9550</c:v>
                </c:pt>
                <c:pt idx="25">
                  <c:v>805812</c:v>
                </c:pt>
                <c:pt idx="26">
                  <c:v>2270</c:v>
                </c:pt>
                <c:pt idx="27">
                  <c:v>4320</c:v>
                </c:pt>
                <c:pt idx="28">
                  <c:v>17790</c:v>
                </c:pt>
                <c:pt idx="29">
                  <c:v>138625</c:v>
                </c:pt>
                <c:pt idx="30">
                  <c:v>380</c:v>
                </c:pt>
                <c:pt idx="31">
                  <c:v>15360</c:v>
                </c:pt>
                <c:pt idx="32">
                  <c:v>4939</c:v>
                </c:pt>
                <c:pt idx="33">
                  <c:v>13755</c:v>
                </c:pt>
                <c:pt idx="34">
                  <c:v>15695</c:v>
                </c:pt>
                <c:pt idx="35">
                  <c:v>2109</c:v>
                </c:pt>
                <c:pt idx="36">
                  <c:v>0</c:v>
                </c:pt>
                <c:pt idx="37">
                  <c:v>62800</c:v>
                </c:pt>
                <c:pt idx="38">
                  <c:v>38553</c:v>
                </c:pt>
                <c:pt idx="39">
                  <c:v>3413</c:v>
                </c:pt>
                <c:pt idx="40">
                  <c:v>2755</c:v>
                </c:pt>
                <c:pt idx="41">
                  <c:v>10580</c:v>
                </c:pt>
                <c:pt idx="42">
                  <c:v>10839</c:v>
                </c:pt>
                <c:pt idx="43">
                  <c:v>645</c:v>
                </c:pt>
                <c:pt idx="44">
                  <c:v>74758</c:v>
                </c:pt>
                <c:pt idx="45">
                  <c:v>109484</c:v>
                </c:pt>
                <c:pt idx="46">
                  <c:v>6709</c:v>
                </c:pt>
                <c:pt idx="47">
                  <c:v>4532</c:v>
                </c:pt>
                <c:pt idx="48">
                  <c:v>115</c:v>
                </c:pt>
                <c:pt idx="49">
                  <c:v>2565</c:v>
                </c:pt>
                <c:pt idx="50">
                  <c:v>358050</c:v>
                </c:pt>
                <c:pt idx="51">
                  <c:v>3665</c:v>
                </c:pt>
                <c:pt idx="52">
                  <c:v>1585</c:v>
                </c:pt>
                <c:pt idx="53">
                  <c:v>4699</c:v>
                </c:pt>
                <c:pt idx="54">
                  <c:v>16320</c:v>
                </c:pt>
                <c:pt idx="55">
                  <c:v>5025</c:v>
                </c:pt>
                <c:pt idx="56">
                  <c:v>13979</c:v>
                </c:pt>
                <c:pt idx="57">
                  <c:v>476485</c:v>
                </c:pt>
                <c:pt idx="58">
                  <c:v>93339</c:v>
                </c:pt>
                <c:pt idx="59">
                  <c:v>14435</c:v>
                </c:pt>
                <c:pt idx="60">
                  <c:v>240</c:v>
                </c:pt>
                <c:pt idx="61">
                  <c:v>270</c:v>
                </c:pt>
                <c:pt idx="62">
                  <c:v>108829</c:v>
                </c:pt>
                <c:pt idx="63">
                  <c:v>17750</c:v>
                </c:pt>
                <c:pt idx="64">
                  <c:v>47275</c:v>
                </c:pt>
                <c:pt idx="65">
                  <c:v>3837</c:v>
                </c:pt>
                <c:pt idx="66">
                  <c:v>4750</c:v>
                </c:pt>
                <c:pt idx="67">
                  <c:v>142841</c:v>
                </c:pt>
                <c:pt idx="68">
                  <c:v>450</c:v>
                </c:pt>
                <c:pt idx="69">
                  <c:v>77054</c:v>
                </c:pt>
                <c:pt idx="70">
                  <c:v>7139</c:v>
                </c:pt>
                <c:pt idx="71">
                  <c:v>146445</c:v>
                </c:pt>
                <c:pt idx="72">
                  <c:v>21615</c:v>
                </c:pt>
                <c:pt idx="73">
                  <c:v>4724</c:v>
                </c:pt>
                <c:pt idx="74">
                  <c:v>319686</c:v>
                </c:pt>
                <c:pt idx="75">
                  <c:v>8985</c:v>
                </c:pt>
                <c:pt idx="76">
                  <c:v>33735</c:v>
                </c:pt>
                <c:pt idx="77">
                  <c:v>3950</c:v>
                </c:pt>
                <c:pt idx="78">
                  <c:v>380</c:v>
                </c:pt>
                <c:pt idx="79">
                  <c:v>24380</c:v>
                </c:pt>
                <c:pt idx="80">
                  <c:v>120</c:v>
                </c:pt>
                <c:pt idx="81">
                  <c:v>1250</c:v>
                </c:pt>
                <c:pt idx="82">
                  <c:v>230492</c:v>
                </c:pt>
                <c:pt idx="83">
                  <c:v>18874</c:v>
                </c:pt>
                <c:pt idx="84">
                  <c:v>2198</c:v>
                </c:pt>
                <c:pt idx="85">
                  <c:v>26820</c:v>
                </c:pt>
                <c:pt idx="86">
                  <c:v>65102</c:v>
                </c:pt>
                <c:pt idx="87">
                  <c:v>245</c:v>
                </c:pt>
                <c:pt idx="88">
                  <c:v>5100</c:v>
                </c:pt>
                <c:pt idx="89">
                  <c:v>42135</c:v>
                </c:pt>
                <c:pt idx="90">
                  <c:v>32686</c:v>
                </c:pt>
                <c:pt idx="91">
                  <c:v>3190</c:v>
                </c:pt>
                <c:pt idx="92">
                  <c:v>94770</c:v>
                </c:pt>
                <c:pt idx="93">
                  <c:v>41528</c:v>
                </c:pt>
                <c:pt idx="94">
                  <c:v>3110</c:v>
                </c:pt>
                <c:pt idx="95">
                  <c:v>8290</c:v>
                </c:pt>
                <c:pt idx="96">
                  <c:v>0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DELAY COUNT- </a:t>
            </a:r>
            <a:r>
              <a:rPr lang="en-US" sz="1100" dirty="0"/>
              <a:t>40,165 </a:t>
            </a:r>
          </a:p>
        </c:rich>
      </c:tx>
      <c:layout>
        <c:manualLayout>
          <c:xMode val="edge"/>
          <c:yMode val="edge"/>
          <c:x val="1.6346801346801384E-2"/>
          <c:y val="1.5756007530860761E-2"/>
        </c:manualLayout>
      </c:layout>
    </c:title>
    <c:plotArea>
      <c:layout>
        <c:manualLayout>
          <c:layoutTarget val="inner"/>
          <c:xMode val="edge"/>
          <c:yMode val="edge"/>
          <c:x val="0.28000463957156868"/>
          <c:y val="0.16087105719558881"/>
          <c:w val="0.48236525358572607"/>
          <c:h val="0.6749704608478726"/>
        </c:manualLayout>
      </c:layout>
      <c:pieChart>
        <c:varyColors val="1"/>
        <c:ser>
          <c:idx val="0"/>
          <c:order val="0"/>
          <c:tx>
            <c:strRef>
              <c:f>Sheet3!$D$2</c:f>
              <c:strCache>
                <c:ptCount val="1"/>
                <c:pt idx="0">
                  <c:v>DELAY COUNT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6"/>
          <c:dPt>
            <c:idx val="74"/>
            <c:explosion val="22"/>
          </c:dPt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2.197433654126571E-2"/>
                  <c:y val="-6.758242675495951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5"/>
              <c:delete val="1"/>
            </c:dLbl>
            <c:dLbl>
              <c:idx val="6"/>
              <c:layout>
                <c:manualLayout>
                  <c:x val="4.3574856173281357E-2"/>
                  <c:y val="-8.0516587370041665E-2"/>
                </c:manualLayout>
              </c:layout>
              <c:showCatName val="1"/>
              <c:showPercent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6"/>
              <c:delete val="1"/>
            </c:dLbl>
            <c:dLbl>
              <c:idx val="17"/>
              <c:layout>
                <c:manualLayout>
                  <c:x val="7.7931215037514323E-2"/>
                  <c:y val="-8.947794069910869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18"/>
              <c:layout>
                <c:manualLayout>
                  <c:x val="7.6790211829582067E-2"/>
                  <c:y val="-2.8694619886295156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19"/>
              <c:delete val="1"/>
            </c:dLbl>
            <c:dLbl>
              <c:idx val="20"/>
              <c:delete val="1"/>
            </c:dLbl>
            <c:dLbl>
              <c:idx val="21"/>
              <c:delete val="1"/>
            </c:dLbl>
            <c:dLbl>
              <c:idx val="22"/>
              <c:layout>
                <c:manualLayout>
                  <c:x val="9.0394893820090805E-2"/>
                  <c:y val="8.4705489552321864E-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23"/>
              <c:delete val="1"/>
            </c:dLbl>
            <c:dLbl>
              <c:idx val="24"/>
              <c:delete val="1"/>
            </c:dLbl>
            <c:dLbl>
              <c:idx val="25"/>
              <c:layout>
                <c:manualLayout>
                  <c:x val="8.0830615869985953E-2"/>
                  <c:y val="4.7494504883002792E-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26"/>
              <c:delete val="1"/>
            </c:dLbl>
            <c:dLbl>
              <c:idx val="27"/>
              <c:delete val="1"/>
            </c:dLbl>
            <c:dLbl>
              <c:idx val="28"/>
              <c:delete val="1"/>
            </c:dLbl>
            <c:dLbl>
              <c:idx val="29"/>
              <c:layout>
                <c:manualLayout>
                  <c:x val="4.2246347994379485E-2"/>
                  <c:y val="-2.1483356983204027E-3"/>
                </c:manualLayout>
              </c:layout>
              <c:showCatName val="1"/>
              <c:showPercent val="1"/>
            </c:dLbl>
            <c:dLbl>
              <c:idx val="30"/>
              <c:delete val="1"/>
            </c:dLbl>
            <c:dLbl>
              <c:idx val="31"/>
              <c:delete val="1"/>
            </c:dLbl>
            <c:dLbl>
              <c:idx val="32"/>
              <c:delete val="1"/>
            </c:dLbl>
            <c:dLbl>
              <c:idx val="33"/>
              <c:delete val="1"/>
            </c:dLbl>
            <c:dLbl>
              <c:idx val="34"/>
              <c:delete val="1"/>
            </c:dLbl>
            <c:dLbl>
              <c:idx val="35"/>
              <c:delete val="1"/>
            </c:dLbl>
            <c:dLbl>
              <c:idx val="36"/>
              <c:delete val="1"/>
            </c:dLbl>
            <c:dLbl>
              <c:idx val="37"/>
              <c:layout>
                <c:manualLayout>
                  <c:x val="0.11264535114928816"/>
                  <c:y val="-3.0147556643758747E-2"/>
                </c:manualLayout>
              </c:layout>
              <c:showCatName val="1"/>
              <c:showPercent val="1"/>
            </c:dLbl>
            <c:dLbl>
              <c:idx val="38"/>
              <c:layout>
                <c:manualLayout>
                  <c:x val="4.1489169914366762E-2"/>
                  <c:y val="6.8425104105803028E-3"/>
                </c:manualLayout>
              </c:layout>
              <c:showCatName val="1"/>
              <c:showPercent val="1"/>
            </c:dLbl>
            <c:dLbl>
              <c:idx val="39"/>
              <c:delete val="1"/>
            </c:dLbl>
            <c:dLbl>
              <c:idx val="40"/>
              <c:delete val="1"/>
            </c:dLbl>
            <c:dLbl>
              <c:idx val="41"/>
              <c:layout>
                <c:manualLayout>
                  <c:x val="5.0379649513507777E-2"/>
                  <c:y val="4.8351464900809729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42"/>
              <c:delete val="1"/>
            </c:dLbl>
            <c:dLbl>
              <c:idx val="43"/>
              <c:delete val="1"/>
            </c:dLbl>
            <c:dLbl>
              <c:idx val="44"/>
              <c:delete val="1"/>
            </c:dLbl>
            <c:dLbl>
              <c:idx val="45"/>
              <c:layout>
                <c:manualLayout>
                  <c:x val="3.9587343248760606E-2"/>
                  <c:y val="4.6244864268291462E-2"/>
                </c:manualLayout>
              </c:layout>
              <c:showCatName val="1"/>
              <c:showPercent val="1"/>
            </c:dLbl>
            <c:dLbl>
              <c:idx val="46"/>
              <c:delete val="1"/>
            </c:dLbl>
            <c:dLbl>
              <c:idx val="47"/>
              <c:delete val="1"/>
            </c:dLbl>
            <c:dLbl>
              <c:idx val="48"/>
              <c:delete val="1"/>
            </c:dLbl>
            <c:dLbl>
              <c:idx val="49"/>
              <c:delete val="1"/>
            </c:dLbl>
            <c:dLbl>
              <c:idx val="50"/>
              <c:layout>
                <c:manualLayout>
                  <c:x val="2.2574829661443842E-2"/>
                  <c:y val="7.084314107379687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51"/>
              <c:delete val="1"/>
            </c:dLbl>
            <c:dLbl>
              <c:idx val="52"/>
              <c:delete val="1"/>
            </c:dLbl>
            <c:dLbl>
              <c:idx val="53"/>
              <c:delete val="1"/>
            </c:dLbl>
            <c:dLbl>
              <c:idx val="54"/>
              <c:delete val="1"/>
            </c:dLbl>
            <c:dLbl>
              <c:idx val="55"/>
              <c:delete val="1"/>
            </c:dLbl>
            <c:dLbl>
              <c:idx val="56"/>
              <c:delete val="1"/>
            </c:dLbl>
            <c:dLbl>
              <c:idx val="57"/>
              <c:layout>
                <c:manualLayout>
                  <c:x val="-2.6822953948938189E-2"/>
                  <c:y val="7.7125659645901179E-2"/>
                </c:manualLayout>
              </c:layout>
              <c:showCatName val="1"/>
              <c:showPercent val="1"/>
            </c:dLbl>
            <c:dLbl>
              <c:idx val="58"/>
              <c:layout>
                <c:manualLayout>
                  <c:x val="-3.6691455234762319E-2"/>
                  <c:y val="6.3420420503974104E-2"/>
                </c:manualLayout>
              </c:layout>
              <c:showCatName val="1"/>
              <c:showPercent val="1"/>
            </c:dLbl>
            <c:dLbl>
              <c:idx val="59"/>
              <c:delete val="1"/>
            </c:dLbl>
            <c:dLbl>
              <c:idx val="60"/>
              <c:delete val="1"/>
            </c:dLbl>
            <c:dLbl>
              <c:idx val="61"/>
              <c:delete val="1"/>
            </c:dLbl>
            <c:dLbl>
              <c:idx val="62"/>
              <c:layout>
                <c:manualLayout>
                  <c:x val="-5.7138842493173136E-2"/>
                  <c:y val="3.8485480834330336E-2"/>
                </c:manualLayout>
              </c:layout>
              <c:showCatName val="1"/>
              <c:showPercent val="1"/>
            </c:dLbl>
            <c:dLbl>
              <c:idx val="63"/>
              <c:delete val="1"/>
            </c:dLbl>
            <c:dLbl>
              <c:idx val="64"/>
              <c:delete val="1"/>
            </c:dLbl>
            <c:dLbl>
              <c:idx val="65"/>
              <c:delete val="1"/>
            </c:dLbl>
            <c:dLbl>
              <c:idx val="66"/>
              <c:delete val="1"/>
            </c:dLbl>
            <c:dLbl>
              <c:idx val="67"/>
              <c:layout>
                <c:manualLayout>
                  <c:x val="-8.1861130994989262E-2"/>
                  <c:y val="1.6665831965350646E-2"/>
                </c:manualLayout>
              </c:layout>
              <c:showCatName val="1"/>
              <c:showPercent val="1"/>
            </c:dLbl>
            <c:dLbl>
              <c:idx val="68"/>
              <c:delete val="1"/>
            </c:dLbl>
            <c:dLbl>
              <c:idx val="69"/>
              <c:layout>
                <c:manualLayout>
                  <c:x val="-4.4508139134123478E-2"/>
                  <c:y val="-7.7065190172783274E-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70"/>
              <c:delete val="1"/>
            </c:dLbl>
            <c:dLbl>
              <c:idx val="71"/>
              <c:layout>
                <c:manualLayout>
                  <c:x val="-9.7443993743206336E-2"/>
                  <c:y val="-2.3499624384407778E-3"/>
                </c:manualLayout>
              </c:layout>
              <c:showCatName val="1"/>
              <c:showPercent val="1"/>
            </c:dLbl>
            <c:dLbl>
              <c:idx val="72"/>
              <c:layout>
                <c:manualLayout>
                  <c:x val="-5.0421273098438503E-2"/>
                  <c:y val="3.8036411526297786E-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73"/>
              <c:delete val="1"/>
            </c:dLbl>
            <c:dLbl>
              <c:idx val="74"/>
              <c:layout>
                <c:manualLayout>
                  <c:x val="-5.9553938333465894E-2"/>
                  <c:y val="-1.111265685428897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75"/>
              <c:delete val="1"/>
            </c:dLbl>
            <c:dLbl>
              <c:idx val="76"/>
              <c:delete val="1"/>
            </c:dLbl>
            <c:dLbl>
              <c:idx val="77"/>
              <c:delete val="1"/>
            </c:dLbl>
            <c:dLbl>
              <c:idx val="78"/>
              <c:delete val="1"/>
            </c:dLbl>
            <c:dLbl>
              <c:idx val="79"/>
              <c:layout>
                <c:manualLayout>
                  <c:x val="-7.7398393382645467E-2"/>
                  <c:y val="-1.9483783608321072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80"/>
              <c:delete val="1"/>
            </c:dLbl>
            <c:dLbl>
              <c:idx val="81"/>
              <c:delete val="1"/>
            </c:dLbl>
            <c:dLbl>
              <c:idx val="82"/>
              <c:layout>
                <c:manualLayout>
                  <c:x val="-6.4380683475171785E-2"/>
                  <c:y val="-2.0901662910510783E-2"/>
                </c:manualLayout>
              </c:layout>
              <c:showCatName val="1"/>
              <c:showPercent val="1"/>
            </c:dLbl>
            <c:dLbl>
              <c:idx val="83"/>
              <c:layout>
                <c:manualLayout>
                  <c:x val="-6.3574193377342977E-2"/>
                  <c:y val="-3.2405701937434542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84"/>
              <c:delete val="1"/>
            </c:dLbl>
            <c:dLbl>
              <c:idx val="85"/>
              <c:layout>
                <c:manualLayout>
                  <c:x val="-7.9780614544394196E-2"/>
                  <c:y val="-4.975042430650245E-2"/>
                </c:manualLayout>
              </c:layout>
              <c:showCatName val="1"/>
              <c:showPercent val="1"/>
            </c:dLbl>
            <c:dLbl>
              <c:idx val="86"/>
              <c:layout>
                <c:manualLayout>
                  <c:x val="-0.12170988096184963"/>
                  <c:y val="-3.4119807462229833E-2"/>
                </c:manualLayout>
              </c:layout>
              <c:showCatName val="1"/>
              <c:showPercent val="1"/>
            </c:dLbl>
            <c:dLbl>
              <c:idx val="87"/>
              <c:delete val="1"/>
            </c:dLbl>
            <c:dLbl>
              <c:idx val="88"/>
              <c:delete val="1"/>
            </c:dLbl>
            <c:dLbl>
              <c:idx val="89"/>
              <c:layout>
                <c:manualLayout>
                  <c:x val="-0.11439659057769302"/>
                  <c:y val="-3.6193947488012836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90"/>
              <c:layout>
                <c:manualLayout>
                  <c:x val="-8.1192767570720303E-2"/>
                  <c:y val="-5.0774510076699773E-2"/>
                </c:manualLayout>
              </c:layout>
              <c:showCatName val="1"/>
              <c:showPercent val="1"/>
            </c:dLbl>
            <c:dLbl>
              <c:idx val="91"/>
              <c:delete val="1"/>
            </c:dLbl>
            <c:dLbl>
              <c:idx val="92"/>
              <c:delete val="1"/>
            </c:dLbl>
            <c:dLbl>
              <c:idx val="93"/>
              <c:layout>
                <c:manualLayout>
                  <c:x val="1.5476152602136861E-2"/>
                  <c:y val="-7.4964896172430823E-2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94"/>
              <c:delete val="1"/>
            </c:dLbl>
            <c:dLbl>
              <c:idx val="95"/>
              <c:delete val="1"/>
            </c:dLbl>
            <c:dLbl>
              <c:idx val="96"/>
              <c:delete val="1"/>
            </c:dLbl>
            <c:numFmt formatCode="0.00%" sourceLinked="0"/>
            <c:showCatName val="1"/>
            <c:showPercent val="1"/>
            <c:showLeaderLines val="1"/>
          </c:dLbls>
          <c:cat>
            <c:strRef>
              <c:f>Sheet3!$A$3:$A$99</c:f>
              <c:strCache>
                <c:ptCount val="97"/>
                <c:pt idx="0">
                  <c:v>E - BELT SLIP</c:v>
                </c:pt>
                <c:pt idx="1">
                  <c:v>E - CABLE FAULT</c:v>
                </c:pt>
                <c:pt idx="2">
                  <c:v>E - COMMUNICATIONS</c:v>
                </c:pt>
                <c:pt idx="3">
                  <c:v>E - CONTROL CIRCUIT</c:v>
                </c:pt>
                <c:pt idx="4">
                  <c:v>E - ELECTRICAL</c:v>
                </c:pt>
                <c:pt idx="5">
                  <c:v>E - ELECTRICAL OP DAMAGE</c:v>
                </c:pt>
                <c:pt idx="6">
                  <c:v>E - INSPECTION/POWER UP</c:v>
                </c:pt>
                <c:pt idx="7">
                  <c:v>E - LEAKAGE/CONTINUITY</c:v>
                </c:pt>
                <c:pt idx="8">
                  <c:v>E - LIGHTS</c:v>
                </c:pt>
                <c:pt idx="9">
                  <c:v>E - MOTORS</c:v>
                </c:pt>
                <c:pt idx="10">
                  <c:v>E - NO LAB.- NO ELECTICN</c:v>
                </c:pt>
                <c:pt idx="11">
                  <c:v>E - POWER FAILURE/SUPPLY</c:v>
                </c:pt>
                <c:pt idx="12">
                  <c:v>E - REMOTE CONTROLL</c:v>
                </c:pt>
                <c:pt idx="13">
                  <c:v>E - SIGNAL LINE</c:v>
                </c:pt>
                <c:pt idx="14">
                  <c:v>E - Trip/Overload</c:v>
                </c:pt>
                <c:pt idx="15">
                  <c:v>I - IDLE NOT REQUIRED</c:v>
                </c:pt>
                <c:pt idx="16">
                  <c:v>I - IDLE NOT USABLE</c:v>
                </c:pt>
                <c:pt idx="17">
                  <c:v>I - IDLE NOT USABLE W/E</c:v>
                </c:pt>
                <c:pt idx="18">
                  <c:v>I - MEETINGS (UNION)</c:v>
                </c:pt>
                <c:pt idx="19">
                  <c:v>I - OUTBYE COMPRESS AIR</c:v>
                </c:pt>
                <c:pt idx="20">
                  <c:v>I - OUTBYE DEWATERING</c:v>
                </c:pt>
                <c:pt idx="21">
                  <c:v>I - OUTBYE ELECT POWER</c:v>
                </c:pt>
                <c:pt idx="22">
                  <c:v>I - OUTBYE ROADS</c:v>
                </c:pt>
                <c:pt idx="23">
                  <c:v>I - OUTBYE VENTILATION</c:v>
                </c:pt>
                <c:pt idx="24">
                  <c:v>I - OUTBYE WATER SUPPLY</c:v>
                </c:pt>
                <c:pt idx="25">
                  <c:v>I - ROSTERED OFF</c:v>
                </c:pt>
                <c:pt idx="26">
                  <c:v>I - SCHOOL HOL. ROSTER</c:v>
                </c:pt>
                <c:pt idx="27">
                  <c:v>I - STRIKES &lt; 24 HRS</c:v>
                </c:pt>
                <c:pt idx="28">
                  <c:v>I - STRIKES =&gt; 24 HRS</c:v>
                </c:pt>
                <c:pt idx="29">
                  <c:v>I - TRUNK BELT DELAY</c:v>
                </c:pt>
                <c:pt idx="30">
                  <c:v>M - 103 INSPECTION</c:v>
                </c:pt>
                <c:pt idx="31">
                  <c:v>M - BELT INSTALLATION</c:v>
                </c:pt>
                <c:pt idx="32">
                  <c:v>M - BELT ROLLERS</c:v>
                </c:pt>
                <c:pt idx="33">
                  <c:v>M - BELT TRACKING</c:v>
                </c:pt>
                <c:pt idx="34">
                  <c:v>M - CHAINS &amp; FLIGHTS</c:v>
                </c:pt>
                <c:pt idx="35">
                  <c:v>M - COMMISSIONING</c:v>
                </c:pt>
                <c:pt idx="36">
                  <c:v>M - CUTTING HEAD</c:v>
                </c:pt>
                <c:pt idx="37">
                  <c:v>M - DRILL RIG HYDRAULIC</c:v>
                </c:pt>
                <c:pt idx="38">
                  <c:v>M - DRILL RIG MECHANICAL</c:v>
                </c:pt>
                <c:pt idx="39">
                  <c:v>M - DRIVES &amp; SPROCKETS</c:v>
                </c:pt>
                <c:pt idx="40">
                  <c:v>M - FLUID COUPLING</c:v>
                </c:pt>
                <c:pt idx="41">
                  <c:v>M - HOSING</c:v>
                </c:pt>
                <c:pt idx="42">
                  <c:v>M - HOUSEKEEPING</c:v>
                </c:pt>
                <c:pt idx="43">
                  <c:v>M - HYDRAULIC VALVING</c:v>
                </c:pt>
                <c:pt idx="44">
                  <c:v>M - HYDRAULICS</c:v>
                </c:pt>
                <c:pt idx="45">
                  <c:v>M - MECHANICAL</c:v>
                </c:pt>
                <c:pt idx="46">
                  <c:v>M - MECHANICAL OP DAMAGE</c:v>
                </c:pt>
                <c:pt idx="47">
                  <c:v>M - NO LAB. - NO FITTER</c:v>
                </c:pt>
                <c:pt idx="48">
                  <c:v>M - OOLING CIRCUITS</c:v>
                </c:pt>
                <c:pt idx="49">
                  <c:v>M - PARTS SUPPLY</c:v>
                </c:pt>
                <c:pt idx="50">
                  <c:v>M - PLANNED MAINTENANCE</c:v>
                </c:pt>
                <c:pt idx="51">
                  <c:v>M - POST MAINT. FAILURE</c:v>
                </c:pt>
                <c:pt idx="52">
                  <c:v>M - STEERING</c:v>
                </c:pt>
                <c:pt idx="53">
                  <c:v>M - STRUCTURAL</c:v>
                </c:pt>
                <c:pt idx="54">
                  <c:v>M - TRACTION</c:v>
                </c:pt>
                <c:pt idx="55">
                  <c:v>O - ACCIDENT INVESTIGAT.</c:v>
                </c:pt>
                <c:pt idx="56">
                  <c:v>O - ASSIT L/W CHANGEOUT</c:v>
                </c:pt>
                <c:pt idx="57">
                  <c:v>O - BELT MOVE</c:v>
                </c:pt>
                <c:pt idx="58">
                  <c:v>O - CREW TALKS</c:v>
                </c:pt>
                <c:pt idx="59">
                  <c:v>O - DAMAGED CABLE</c:v>
                </c:pt>
                <c:pt idx="60">
                  <c:v>O - DRILL STEEL</c:v>
                </c:pt>
                <c:pt idx="61">
                  <c:v>O - FACE ALIGNMENT</c:v>
                </c:pt>
                <c:pt idx="62">
                  <c:v>O - FLITTING</c:v>
                </c:pt>
                <c:pt idx="63">
                  <c:v>O - INGRESS OF WATER</c:v>
                </c:pt>
                <c:pt idx="64">
                  <c:v>O - INSTALLATION</c:v>
                </c:pt>
                <c:pt idx="65">
                  <c:v>O - IPA</c:v>
                </c:pt>
                <c:pt idx="66">
                  <c:v>O - LABOUR DEFERED</c:v>
                </c:pt>
                <c:pt idx="67">
                  <c:v>O - MEAL BREAK</c:v>
                </c:pt>
                <c:pt idx="68">
                  <c:v>O - MISCELLANEOUS</c:v>
                </c:pt>
                <c:pt idx="69">
                  <c:v>O - NO LABOUR-NO MINERS</c:v>
                </c:pt>
                <c:pt idx="70">
                  <c:v>O - NO LABOUR-NO PPS</c:v>
                </c:pt>
                <c:pt idx="71">
                  <c:v>O - OPERATIONAL</c:v>
                </c:pt>
                <c:pt idx="72">
                  <c:v>O - OPERATIONAL DAMAGE</c:v>
                </c:pt>
                <c:pt idx="73">
                  <c:v>O - OPERATOR ERROR</c:v>
                </c:pt>
                <c:pt idx="74">
                  <c:v>O - PANEL PREP</c:v>
                </c:pt>
                <c:pt idx="75">
                  <c:v>O - PANEL PREPARATION</c:v>
                </c:pt>
                <c:pt idx="76">
                  <c:v>O - PANEL RETRACTION</c:v>
                </c:pt>
                <c:pt idx="77">
                  <c:v>O - PRESHIFT INSPECTION</c:v>
                </c:pt>
                <c:pt idx="78">
                  <c:v>O - REPLACE PICKS</c:v>
                </c:pt>
                <c:pt idx="79">
                  <c:v>O - Road Works</c:v>
                </c:pt>
                <c:pt idx="80">
                  <c:v>O - ROM S/P MANAGEMENT</c:v>
                </c:pt>
                <c:pt idx="81">
                  <c:v>O - ROOF FALL</c:v>
                </c:pt>
                <c:pt idx="82">
                  <c:v>O - ROOF SUPPORT</c:v>
                </c:pt>
                <c:pt idx="83">
                  <c:v>O - ROOF/FLOOR/RIB TRIM</c:v>
                </c:pt>
                <c:pt idx="84">
                  <c:v>O - SPILLAGE</c:v>
                </c:pt>
                <c:pt idx="85">
                  <c:v>O - STONE DUSTING</c:v>
                </c:pt>
                <c:pt idx="86">
                  <c:v>O - SUPPLIES</c:v>
                </c:pt>
                <c:pt idx="87">
                  <c:v>O - SURVEY DELAY</c:v>
                </c:pt>
                <c:pt idx="88">
                  <c:v>O - SURVEYORS</c:v>
                </c:pt>
                <c:pt idx="89">
                  <c:v>O - TRAINING</c:v>
                </c:pt>
                <c:pt idx="90">
                  <c:v>O - TRAVEL</c:v>
                </c:pt>
                <c:pt idx="91">
                  <c:v>O - Tx Move</c:v>
                </c:pt>
                <c:pt idx="92">
                  <c:v>O - Unknown</c:v>
                </c:pt>
                <c:pt idx="93">
                  <c:v>O - VENTILATION</c:v>
                </c:pt>
                <c:pt idx="94">
                  <c:v>O - WATER FILTRATION</c:v>
                </c:pt>
                <c:pt idx="95">
                  <c:v>O - WATER RETIC</c:v>
                </c:pt>
                <c:pt idx="96">
                  <c:v>TRANSFER STOPPAGE</c:v>
                </c:pt>
              </c:strCache>
            </c:strRef>
          </c:cat>
          <c:val>
            <c:numRef>
              <c:f>Sheet3!$D$3:$D$99</c:f>
              <c:numCache>
                <c:formatCode>General</c:formatCode>
                <c:ptCount val="97"/>
                <c:pt idx="0">
                  <c:v>249</c:v>
                </c:pt>
                <c:pt idx="1">
                  <c:v>59</c:v>
                </c:pt>
                <c:pt idx="2">
                  <c:v>2</c:v>
                </c:pt>
                <c:pt idx="3">
                  <c:v>130</c:v>
                </c:pt>
                <c:pt idx="4">
                  <c:v>1115</c:v>
                </c:pt>
                <c:pt idx="5">
                  <c:v>22</c:v>
                </c:pt>
                <c:pt idx="6">
                  <c:v>3373</c:v>
                </c:pt>
                <c:pt idx="7">
                  <c:v>299</c:v>
                </c:pt>
                <c:pt idx="8">
                  <c:v>5</c:v>
                </c:pt>
                <c:pt idx="9">
                  <c:v>68</c:v>
                </c:pt>
                <c:pt idx="10">
                  <c:v>48</c:v>
                </c:pt>
                <c:pt idx="11">
                  <c:v>203</c:v>
                </c:pt>
                <c:pt idx="12">
                  <c:v>69</c:v>
                </c:pt>
                <c:pt idx="13">
                  <c:v>31</c:v>
                </c:pt>
                <c:pt idx="14">
                  <c:v>18</c:v>
                </c:pt>
                <c:pt idx="15">
                  <c:v>1394</c:v>
                </c:pt>
                <c:pt idx="16">
                  <c:v>139</c:v>
                </c:pt>
                <c:pt idx="17">
                  <c:v>65</c:v>
                </c:pt>
                <c:pt idx="18">
                  <c:v>67</c:v>
                </c:pt>
                <c:pt idx="19">
                  <c:v>3</c:v>
                </c:pt>
                <c:pt idx="20">
                  <c:v>3</c:v>
                </c:pt>
                <c:pt idx="21">
                  <c:v>139</c:v>
                </c:pt>
                <c:pt idx="22">
                  <c:v>10</c:v>
                </c:pt>
                <c:pt idx="23">
                  <c:v>39</c:v>
                </c:pt>
                <c:pt idx="24">
                  <c:v>71</c:v>
                </c:pt>
                <c:pt idx="25">
                  <c:v>1908</c:v>
                </c:pt>
                <c:pt idx="26">
                  <c:v>5</c:v>
                </c:pt>
                <c:pt idx="27">
                  <c:v>9</c:v>
                </c:pt>
                <c:pt idx="28">
                  <c:v>38</c:v>
                </c:pt>
                <c:pt idx="29">
                  <c:v>1896</c:v>
                </c:pt>
                <c:pt idx="30">
                  <c:v>16</c:v>
                </c:pt>
                <c:pt idx="31">
                  <c:v>36</c:v>
                </c:pt>
                <c:pt idx="32">
                  <c:v>68</c:v>
                </c:pt>
                <c:pt idx="33">
                  <c:v>288</c:v>
                </c:pt>
                <c:pt idx="34">
                  <c:v>108</c:v>
                </c:pt>
                <c:pt idx="35">
                  <c:v>10</c:v>
                </c:pt>
                <c:pt idx="36">
                  <c:v>1</c:v>
                </c:pt>
                <c:pt idx="37">
                  <c:v>719</c:v>
                </c:pt>
                <c:pt idx="38">
                  <c:v>461</c:v>
                </c:pt>
                <c:pt idx="39">
                  <c:v>16</c:v>
                </c:pt>
                <c:pt idx="40">
                  <c:v>15</c:v>
                </c:pt>
                <c:pt idx="41">
                  <c:v>173</c:v>
                </c:pt>
                <c:pt idx="42">
                  <c:v>160</c:v>
                </c:pt>
                <c:pt idx="43">
                  <c:v>8</c:v>
                </c:pt>
                <c:pt idx="44">
                  <c:v>837</c:v>
                </c:pt>
                <c:pt idx="45">
                  <c:v>1029</c:v>
                </c:pt>
                <c:pt idx="46">
                  <c:v>34</c:v>
                </c:pt>
                <c:pt idx="47">
                  <c:v>54</c:v>
                </c:pt>
                <c:pt idx="48">
                  <c:v>4</c:v>
                </c:pt>
                <c:pt idx="49">
                  <c:v>19</c:v>
                </c:pt>
                <c:pt idx="50">
                  <c:v>2001</c:v>
                </c:pt>
                <c:pt idx="51">
                  <c:v>40</c:v>
                </c:pt>
                <c:pt idx="52">
                  <c:v>11</c:v>
                </c:pt>
                <c:pt idx="53">
                  <c:v>21</c:v>
                </c:pt>
                <c:pt idx="54">
                  <c:v>108</c:v>
                </c:pt>
                <c:pt idx="55">
                  <c:v>42</c:v>
                </c:pt>
                <c:pt idx="56">
                  <c:v>29</c:v>
                </c:pt>
                <c:pt idx="57">
                  <c:v>1226</c:v>
                </c:pt>
                <c:pt idx="58">
                  <c:v>1867</c:v>
                </c:pt>
                <c:pt idx="59">
                  <c:v>113</c:v>
                </c:pt>
                <c:pt idx="60">
                  <c:v>1</c:v>
                </c:pt>
                <c:pt idx="61">
                  <c:v>9</c:v>
                </c:pt>
                <c:pt idx="62">
                  <c:v>828</c:v>
                </c:pt>
                <c:pt idx="63">
                  <c:v>161</c:v>
                </c:pt>
                <c:pt idx="64">
                  <c:v>108</c:v>
                </c:pt>
                <c:pt idx="65">
                  <c:v>49</c:v>
                </c:pt>
                <c:pt idx="66">
                  <c:v>12</c:v>
                </c:pt>
                <c:pt idx="67">
                  <c:v>3498</c:v>
                </c:pt>
                <c:pt idx="68">
                  <c:v>6</c:v>
                </c:pt>
                <c:pt idx="69">
                  <c:v>207</c:v>
                </c:pt>
                <c:pt idx="70">
                  <c:v>39</c:v>
                </c:pt>
                <c:pt idx="71">
                  <c:v>2592</c:v>
                </c:pt>
                <c:pt idx="72">
                  <c:v>157</c:v>
                </c:pt>
                <c:pt idx="73">
                  <c:v>58</c:v>
                </c:pt>
                <c:pt idx="74">
                  <c:v>1321</c:v>
                </c:pt>
                <c:pt idx="75">
                  <c:v>24</c:v>
                </c:pt>
                <c:pt idx="76">
                  <c:v>73</c:v>
                </c:pt>
                <c:pt idx="77">
                  <c:v>254</c:v>
                </c:pt>
                <c:pt idx="78">
                  <c:v>11</c:v>
                </c:pt>
                <c:pt idx="79">
                  <c:v>338</c:v>
                </c:pt>
                <c:pt idx="80">
                  <c:v>1</c:v>
                </c:pt>
                <c:pt idx="81">
                  <c:v>6</c:v>
                </c:pt>
                <c:pt idx="82">
                  <c:v>1645</c:v>
                </c:pt>
                <c:pt idx="83">
                  <c:v>280</c:v>
                </c:pt>
                <c:pt idx="84">
                  <c:v>51</c:v>
                </c:pt>
                <c:pt idx="85">
                  <c:v>1146</c:v>
                </c:pt>
                <c:pt idx="86">
                  <c:v>2728</c:v>
                </c:pt>
                <c:pt idx="87">
                  <c:v>12</c:v>
                </c:pt>
                <c:pt idx="88">
                  <c:v>144</c:v>
                </c:pt>
                <c:pt idx="89">
                  <c:v>333</c:v>
                </c:pt>
                <c:pt idx="90">
                  <c:v>1624</c:v>
                </c:pt>
                <c:pt idx="91">
                  <c:v>15</c:v>
                </c:pt>
                <c:pt idx="92">
                  <c:v>201</c:v>
                </c:pt>
                <c:pt idx="93">
                  <c:v>965</c:v>
                </c:pt>
                <c:pt idx="94">
                  <c:v>57</c:v>
                </c:pt>
                <c:pt idx="95">
                  <c:v>219</c:v>
                </c:pt>
                <c:pt idx="96">
                  <c:v>1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939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939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F4BAED0-F94C-41A7-8BAF-FBC38286EA9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39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1186"/>
            <a:ext cx="5444490" cy="44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39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F0BA324-CC91-491B-BCB7-E99743DD097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389B0D-1F5A-4581-9F53-9B6314A6FCA8}" type="slidenum">
              <a:rPr lang="en-AU" smtClean="0"/>
              <a:pPr/>
              <a:t>1</a:t>
            </a:fld>
            <a:endParaRPr lang="en-A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12FB4B-5ED2-4A05-82D9-FA86610C1859}" type="slidenum">
              <a:rPr lang="en-AU" smtClean="0"/>
              <a:pPr/>
              <a:t>10</a:t>
            </a:fld>
            <a:endParaRPr lang="en-A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F3F212-DFCA-486F-8547-2C2A7BAC662C}" type="slidenum">
              <a:rPr lang="en-AU" smtClean="0"/>
              <a:pPr/>
              <a:t>11</a:t>
            </a:fld>
            <a:endParaRPr lang="en-A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ABDC59-70E1-4349-BA81-19A6E748F760}" type="slidenum">
              <a:rPr lang="en-AU" smtClean="0"/>
              <a:pPr/>
              <a:t>12</a:t>
            </a:fld>
            <a:endParaRPr lang="en-A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E54543-6C51-4869-863E-1E5F082FB062}" type="slidenum">
              <a:rPr lang="en-AU" smtClean="0"/>
              <a:pPr/>
              <a:t>13</a:t>
            </a:fld>
            <a:endParaRPr lang="en-A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6D2CB8-C9D0-4D40-9FFE-522CAC8BD94A}" type="slidenum">
              <a:rPr lang="en-AU" smtClean="0"/>
              <a:pPr/>
              <a:t>14</a:t>
            </a:fld>
            <a:endParaRPr lang="en-A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8C3C58-99A8-4BED-9F73-70646BF7E90C}" type="slidenum">
              <a:rPr lang="en-AU" smtClean="0"/>
              <a:pPr/>
              <a:t>15</a:t>
            </a:fld>
            <a:endParaRPr lang="en-A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endParaRPr lang="en-AU" dirty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1DCD4E-A4EE-47ED-BF77-82CF18162524}" type="slidenum">
              <a:rPr lang="en-AU" smtClean="0"/>
              <a:pPr/>
              <a:t>16</a:t>
            </a:fld>
            <a:endParaRPr lang="en-A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AU" smtClean="0"/>
              <a:t>Typical Reference from PMO examples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2FCFD2-9B78-40DE-B1EF-50D670FC0718}" type="slidenum">
              <a:rPr lang="en-AU" smtClean="0"/>
              <a:pPr/>
              <a:t>28</a:t>
            </a:fld>
            <a:endParaRPr lang="en-A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AU" smtClean="0"/>
              <a:t>Key learning is as “Deming” stated you get out what you design in.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7CE4F-41AB-43F6-9FF0-14C171363CF8}" type="slidenum">
              <a:rPr lang="en-AU" smtClean="0"/>
              <a:pPr/>
              <a:t>29</a:t>
            </a:fld>
            <a:endParaRPr lang="en-A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AU" smtClean="0"/>
              <a:t>Read Slide.</a:t>
            </a: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2477DF-B57A-4D00-9B78-BA7C7B9F60E5}" type="slidenum">
              <a:rPr lang="en-AU" smtClean="0"/>
              <a:pPr/>
              <a:t>30</a:t>
            </a:fld>
            <a:endParaRPr lang="en-A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09177C-A9A9-4F4E-B381-68072F78834B}" type="slidenum">
              <a:rPr lang="en-AU" smtClean="0"/>
              <a:pPr/>
              <a:t>2</a:t>
            </a:fld>
            <a:endParaRPr lang="en-A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E944D3-76C3-4B0A-B43C-EEDE3B354A6B}" type="slidenum">
              <a:rPr lang="en-AU" smtClean="0"/>
              <a:pPr/>
              <a:t>3</a:t>
            </a:fld>
            <a:endParaRPr lang="en-A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21B4C1-9FB8-462A-8905-68B958F120DF}" type="slidenum">
              <a:rPr lang="en-AU" smtClean="0"/>
              <a:pPr/>
              <a:t>4</a:t>
            </a:fld>
            <a:endParaRPr lang="en-A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1E91E4-EC42-4753-B1CC-3AC2CA0683A9}" type="slidenum">
              <a:rPr lang="en-AU" smtClean="0"/>
              <a:pPr/>
              <a:t>5</a:t>
            </a:fld>
            <a:endParaRPr lang="en-A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F840FC-BF3D-4A0F-AD00-C5EEE8500C4F}" type="slidenum">
              <a:rPr lang="en-AU" smtClean="0"/>
              <a:pPr/>
              <a:t>6</a:t>
            </a:fld>
            <a:endParaRPr lang="en-A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894153-B7B8-4B63-91D1-8CE3750D2106}" type="slidenum">
              <a:rPr lang="en-AU" smtClean="0"/>
              <a:pPr/>
              <a:t>7</a:t>
            </a:fld>
            <a:endParaRPr lang="en-A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B49229-2F42-4EFB-9263-30E9BAE19ACA}" type="slidenum">
              <a:rPr lang="en-AU" smtClean="0"/>
              <a:pPr/>
              <a:t>8</a:t>
            </a:fld>
            <a:endParaRPr lang="en-A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70E46A-4F69-4A1C-9856-5FBCC8C1F697}" type="slidenum">
              <a:rPr lang="en-AU" smtClean="0"/>
              <a:pPr/>
              <a:t>9</a:t>
            </a:fld>
            <a:endParaRPr lang="en-A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333375"/>
            <a:ext cx="3241675" cy="431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AU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6050" y="549275"/>
            <a:ext cx="2057400" cy="5245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549275"/>
            <a:ext cx="6019800" cy="5245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6480175" cy="358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268413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514850" y="1268413"/>
            <a:ext cx="4038600" cy="4525962"/>
          </a:xfrm>
        </p:spPr>
        <p:txBody>
          <a:bodyPr/>
          <a:lstStyle/>
          <a:p>
            <a:pPr lvl="0"/>
            <a:endParaRPr lang="en-AU" noProof="0" dirty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6480175" cy="358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268413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4850" y="1268413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6480175" cy="358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268413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14850" y="1268413"/>
            <a:ext cx="4038600" cy="2185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14850" y="3606800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6480175" cy="358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23850" y="1268413"/>
            <a:ext cx="8229600" cy="4525962"/>
          </a:xfrm>
        </p:spPr>
        <p:txBody>
          <a:bodyPr/>
          <a:lstStyle/>
          <a:p>
            <a:pPr lvl="0"/>
            <a:endParaRPr lang="en-AU" noProof="0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1485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TOP HEADER_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549275"/>
            <a:ext cx="64801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2684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12" r:id="rId13"/>
    <p:sldLayoutId id="2147484013" r:id="rId14"/>
    <p:sldLayoutId id="2147484014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200" b="1">
          <a:solidFill>
            <a:srgbClr val="0C2577"/>
          </a:solidFill>
          <a:latin typeface="+mn-lt"/>
          <a:ea typeface="+mn-ea"/>
          <a:cs typeface="+mn-cs"/>
        </a:defRPr>
      </a:lvl1pPr>
      <a:lvl2pPr marL="358775" indent="-179388" algn="l" rtl="0" eaLnBrk="0" fontAlgn="base" hangingPunct="0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2pPr>
      <a:lvl3pPr marL="1231900" indent="-228600" algn="l" rtl="0" eaLnBrk="0" fontAlgn="base" hangingPunct="0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3pPr>
      <a:lvl4pPr marL="1639888" indent="-228600" algn="l" rtl="0" eaLnBrk="0" fontAlgn="base" hangingPunct="0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C2577"/>
        </a:buClr>
        <a:buChar char="•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/>
          <p:cNvSpPr txBox="1">
            <a:spLocks noChangeArrowheads="1"/>
          </p:cNvSpPr>
          <p:nvPr/>
        </p:nvSpPr>
        <p:spPr bwMode="auto">
          <a:xfrm>
            <a:off x="179388" y="6273800"/>
            <a:ext cx="8715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3200" b="1">
                <a:solidFill>
                  <a:schemeClr val="tx2"/>
                </a:solidFill>
              </a:rPr>
              <a:t>September 2010</a:t>
            </a: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3500438"/>
            <a:ext cx="6643688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179388" y="5300663"/>
            <a:ext cx="87153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3200" b="1">
                <a:solidFill>
                  <a:schemeClr val="tx2"/>
                </a:solidFill>
              </a:rPr>
              <a:t>PART 2</a:t>
            </a:r>
          </a:p>
          <a:p>
            <a:pPr algn="ctr"/>
            <a:r>
              <a:rPr lang="en-AU" sz="3200" b="1">
                <a:solidFill>
                  <a:schemeClr val="tx2"/>
                </a:solidFill>
              </a:rPr>
              <a:t>Managing the Asset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0" y="1125538"/>
            <a:ext cx="8858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/>
              <a:t>Planned Vs Unplanned Engineering Delays?</a:t>
            </a:r>
            <a:endParaRPr lang="en-AU" sz="240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What does history tell us?</a:t>
            </a:r>
            <a:endParaRPr lang="en-AU" sz="240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9086405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 b="13773"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What does history tell us?</a:t>
            </a:r>
            <a:endParaRPr lang="en-AU" sz="2400">
              <a:solidFill>
                <a:schemeClr val="bg1"/>
              </a:solidFill>
            </a:endParaRP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0" y="1052513"/>
            <a:ext cx="8858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ctr"/>
            <a:r>
              <a:rPr lang="en-AU" sz="2400" dirty="0"/>
              <a:t>Planned </a:t>
            </a:r>
            <a:r>
              <a:rPr lang="en-AU" sz="2400" dirty="0" smtClean="0"/>
              <a:t>Maintenance Vs </a:t>
            </a:r>
            <a:r>
              <a:rPr lang="en-AU" sz="2400" dirty="0"/>
              <a:t>Unplanned Engineering Delays?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0" y="1052513"/>
            <a:ext cx="88582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AU" sz="2000" dirty="0"/>
              <a:t>What is the balance Planned Vs Unplanned?</a:t>
            </a:r>
          </a:p>
          <a:p>
            <a:pPr lvl="2">
              <a:defRPr/>
            </a:pPr>
            <a:endParaRPr lang="en-A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defRPr/>
            </a:pPr>
            <a:endParaRPr lang="en-AU" sz="2000" dirty="0">
              <a:solidFill>
                <a:srgbClr val="0070C0"/>
              </a:solidFill>
            </a:endParaRPr>
          </a:p>
          <a:p>
            <a:pPr>
              <a:defRPr/>
            </a:pPr>
            <a:endParaRPr lang="en-AU" sz="2000" dirty="0"/>
          </a:p>
          <a:p>
            <a:pPr>
              <a:defRPr/>
            </a:pPr>
            <a:endParaRPr lang="en-AU" sz="2400" dirty="0"/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What does history tell us?</a:t>
            </a:r>
            <a:endParaRPr lang="en-AU" sz="240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0"/>
            <a:ext cx="5868143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0" y="1052736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AU" sz="2000" u="sng" dirty="0"/>
              <a:t>FACTS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</a:t>
            </a:r>
            <a:r>
              <a:rPr lang="en-AU" sz="2000" dirty="0" smtClean="0"/>
              <a:t>The budget requirements determines what is expected by each part of process performance, it is the balance of use of the working time.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 smtClean="0"/>
              <a:t> Planned </a:t>
            </a:r>
            <a:r>
              <a:rPr lang="en-AU" sz="2000" dirty="0"/>
              <a:t>Maintenance should never be </a:t>
            </a:r>
            <a:r>
              <a:rPr lang="en-AU" sz="2000" dirty="0" smtClean="0"/>
              <a:t>stolen </a:t>
            </a:r>
            <a:r>
              <a:rPr lang="en-AU" sz="2000" dirty="0"/>
              <a:t>to </a:t>
            </a:r>
            <a:r>
              <a:rPr lang="en-AU" sz="2000" dirty="0" smtClean="0"/>
              <a:t>supplement </a:t>
            </a:r>
            <a:r>
              <a:rPr lang="en-AU" sz="2000" dirty="0"/>
              <a:t>more cut time.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</a:t>
            </a:r>
            <a:r>
              <a:rPr lang="en-AU" sz="2000" dirty="0" smtClean="0"/>
              <a:t>Planned Maintenance </a:t>
            </a:r>
            <a:r>
              <a:rPr lang="en-AU" sz="2000" dirty="0"/>
              <a:t>is used to reduce or minimise engineering </a:t>
            </a:r>
            <a:r>
              <a:rPr lang="en-AU" sz="2000" dirty="0" smtClean="0"/>
              <a:t>delays and promote uptime.</a:t>
            </a:r>
            <a:endParaRPr lang="en-AU" sz="20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</a:t>
            </a:r>
            <a:r>
              <a:rPr lang="en-AU" sz="2000" dirty="0" smtClean="0"/>
              <a:t>Productivity </a:t>
            </a:r>
            <a:r>
              <a:rPr lang="en-AU" sz="2000" dirty="0"/>
              <a:t>is </a:t>
            </a:r>
            <a:r>
              <a:rPr lang="en-AU" sz="2000" dirty="0" smtClean="0"/>
              <a:t>as much an Engineering responsibility to ensure the equipment works to the best of its capability. Operational responsibility is to utilise the equipments potential.</a:t>
            </a:r>
            <a:endParaRPr lang="en-AU" sz="20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Reduction of </a:t>
            </a:r>
            <a:r>
              <a:rPr lang="en-AU" sz="2000" dirty="0" smtClean="0"/>
              <a:t>maintenance </a:t>
            </a:r>
            <a:r>
              <a:rPr lang="en-AU" sz="2000" dirty="0"/>
              <a:t>$c can and will affect maintenance performance over </a:t>
            </a:r>
            <a:r>
              <a:rPr lang="en-AU" sz="2000" dirty="0" smtClean="0"/>
              <a:t>time, the bow wave effect.</a:t>
            </a:r>
            <a:endParaRPr lang="en-AU" sz="20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Failure to schedule maintenance </a:t>
            </a:r>
            <a:r>
              <a:rPr lang="en-AU" sz="2000" dirty="0" smtClean="0"/>
              <a:t>correctly increases the potential </a:t>
            </a:r>
            <a:r>
              <a:rPr lang="en-AU" sz="2000" dirty="0"/>
              <a:t>for failures and delays.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I would rather do 50% of the right maintenance than </a:t>
            </a:r>
            <a:r>
              <a:rPr lang="en-AU" sz="2000" dirty="0" smtClean="0"/>
              <a:t>90% </a:t>
            </a:r>
            <a:r>
              <a:rPr lang="en-AU" sz="2000" dirty="0"/>
              <a:t>of the wrong maintenance.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Wrench </a:t>
            </a:r>
            <a:r>
              <a:rPr lang="en-AU" sz="2000" dirty="0" smtClean="0"/>
              <a:t>time is maintenance time with unimpeded Operational interaction.</a:t>
            </a:r>
            <a:endParaRPr lang="en-AU" sz="20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000" dirty="0"/>
              <a:t> </a:t>
            </a:r>
            <a:r>
              <a:rPr lang="en-AU" sz="2000" dirty="0" smtClean="0"/>
              <a:t>Overall maintenance </a:t>
            </a:r>
            <a:r>
              <a:rPr lang="en-AU" sz="2000" dirty="0"/>
              <a:t>involves servicing, checks, corrective maintenance, component changeouts, end of panel maintenance, mini builds and major overhauls</a:t>
            </a:r>
            <a:r>
              <a:rPr lang="en-AU" sz="2000" dirty="0" smtClean="0"/>
              <a:t>.</a:t>
            </a:r>
            <a:endParaRPr lang="en-AU" sz="2400" dirty="0"/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0" y="549275"/>
            <a:ext cx="4646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000" b="1" dirty="0" smtClean="0">
                <a:solidFill>
                  <a:schemeClr val="bg1"/>
                </a:solidFill>
              </a:rPr>
              <a:t>Effecting </a:t>
            </a:r>
            <a:r>
              <a:rPr lang="en-AU" sz="2000" b="1" dirty="0">
                <a:solidFill>
                  <a:schemeClr val="bg1"/>
                </a:solidFill>
              </a:rPr>
              <a:t>Maintenance Efficiency?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142875" y="1143000"/>
            <a:ext cx="88582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A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en-AU" sz="2000" dirty="0"/>
              <a:t>I have delay history, I can learn from where I have been?</a:t>
            </a:r>
          </a:p>
          <a:p>
            <a:pPr lvl="2">
              <a:defRPr/>
            </a:pPr>
            <a:endParaRPr lang="en-A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defRPr/>
            </a:pPr>
            <a:endParaRPr lang="en-AU" sz="2000" dirty="0">
              <a:solidFill>
                <a:srgbClr val="0070C0"/>
              </a:solidFill>
            </a:endParaRPr>
          </a:p>
          <a:p>
            <a:pPr>
              <a:defRPr/>
            </a:pPr>
            <a:endParaRPr lang="en-AU" sz="2000" dirty="0"/>
          </a:p>
          <a:p>
            <a:pPr>
              <a:defRPr/>
            </a:pPr>
            <a:endParaRPr lang="en-AU" sz="2400" dirty="0"/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37861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0" y="549275"/>
            <a:ext cx="4646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000" b="1">
                <a:solidFill>
                  <a:schemeClr val="bg1"/>
                </a:solidFill>
              </a:rPr>
              <a:t>What Information do I Have?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0" y="1484784"/>
          <a:ext cx="9144000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0" y="1484784"/>
          <a:ext cx="9144000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285750" y="1052736"/>
            <a:ext cx="8858250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AU" sz="20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en-AU" sz="2200" dirty="0"/>
              <a:t>OEM Maintenance and Operational manuals and information.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</a:t>
            </a:r>
            <a:r>
              <a:rPr lang="en-AU" sz="2200" dirty="0" smtClean="0"/>
              <a:t>Knowledge of Current </a:t>
            </a:r>
            <a:r>
              <a:rPr lang="en-AU" sz="2200" dirty="0"/>
              <a:t>Mining conditions the equipment is </a:t>
            </a:r>
            <a:r>
              <a:rPr lang="en-AU" sz="2200" dirty="0" smtClean="0"/>
              <a:t>to be introduced.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Design Failure Mode and Affects DFMEA information.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FEA </a:t>
            </a:r>
            <a:r>
              <a:rPr lang="en-AU" sz="2200" dirty="0" smtClean="0"/>
              <a:t>(Finite Element Analysis) analysis </a:t>
            </a:r>
            <a:r>
              <a:rPr lang="en-AU" sz="2200" dirty="0"/>
              <a:t>of structural </a:t>
            </a:r>
            <a:r>
              <a:rPr lang="en-AU" sz="2200" dirty="0" smtClean="0"/>
              <a:t>componentary.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</a:t>
            </a:r>
            <a:r>
              <a:rPr lang="en-AU" sz="2200" dirty="0" smtClean="0"/>
              <a:t>CAT / </a:t>
            </a:r>
            <a:r>
              <a:rPr lang="en-AU" sz="2200" dirty="0"/>
              <a:t>SIL assessments of safety critical componentary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Critical </a:t>
            </a:r>
            <a:r>
              <a:rPr lang="en-AU" sz="2200" dirty="0" smtClean="0"/>
              <a:t>Spares requirements. 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</a:t>
            </a:r>
            <a:r>
              <a:rPr lang="en-AU" sz="2200" dirty="0" smtClean="0"/>
              <a:t>O.E.M Service </a:t>
            </a:r>
            <a:r>
              <a:rPr lang="en-AU" sz="2200" dirty="0"/>
              <a:t>and Maintenance </a:t>
            </a:r>
            <a:r>
              <a:rPr lang="en-AU" sz="2200" dirty="0" smtClean="0"/>
              <a:t>schedules.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</a:t>
            </a:r>
            <a:r>
              <a:rPr lang="en-AU" sz="2200" dirty="0" smtClean="0"/>
              <a:t>Supply Contract </a:t>
            </a:r>
            <a:r>
              <a:rPr lang="en-AU" sz="2200" dirty="0"/>
              <a:t>performance </a:t>
            </a:r>
            <a:r>
              <a:rPr lang="en-AU" sz="2200" dirty="0" smtClean="0"/>
              <a:t>measures.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Maintenance </a:t>
            </a:r>
            <a:r>
              <a:rPr lang="en-AU" sz="2200" dirty="0" smtClean="0"/>
              <a:t>contract requirements.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Equipment specification </a:t>
            </a:r>
            <a:r>
              <a:rPr lang="en-AU" sz="2200" dirty="0" smtClean="0"/>
              <a:t>information.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Knowledge of defects from like equipment </a:t>
            </a:r>
            <a:r>
              <a:rPr lang="en-AU" sz="2200" dirty="0" smtClean="0"/>
              <a:t>own </a:t>
            </a:r>
            <a:r>
              <a:rPr lang="en-AU" sz="2200" dirty="0"/>
              <a:t>or others </a:t>
            </a:r>
            <a:r>
              <a:rPr lang="en-AU" sz="2200" dirty="0" smtClean="0"/>
              <a:t>experience.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Industry and OEM equipment </a:t>
            </a:r>
            <a:r>
              <a:rPr lang="en-AU" sz="2200" dirty="0" smtClean="0"/>
              <a:t>specific alerts.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O.E.M Maintenance </a:t>
            </a:r>
            <a:r>
              <a:rPr lang="en-AU" sz="2200" dirty="0" smtClean="0"/>
              <a:t>Safe Work Procedures. SWP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</a:t>
            </a:r>
            <a:r>
              <a:rPr lang="en-AU" sz="2200" dirty="0" smtClean="0"/>
              <a:t>O.E.M Equipment </a:t>
            </a:r>
            <a:r>
              <a:rPr lang="en-AU" sz="2200" dirty="0"/>
              <a:t>assembly </a:t>
            </a:r>
            <a:r>
              <a:rPr lang="en-AU" sz="2200" dirty="0" smtClean="0"/>
              <a:t>details.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Equipment </a:t>
            </a:r>
            <a:r>
              <a:rPr lang="en-AU" sz="2200" dirty="0" smtClean="0"/>
              <a:t>licensing and approval </a:t>
            </a:r>
            <a:r>
              <a:rPr lang="en-AU" sz="2200" dirty="0"/>
              <a:t>conditions and </a:t>
            </a:r>
            <a:r>
              <a:rPr lang="en-AU" sz="2200" dirty="0" smtClean="0"/>
              <a:t>requirements. </a:t>
            </a:r>
            <a:endParaRPr lang="en-AU" sz="2200" dirty="0"/>
          </a:p>
          <a:p>
            <a:pPr>
              <a:buFont typeface="Arial" pitchFamily="34" charset="0"/>
              <a:buChar char="•"/>
              <a:defRPr/>
            </a:pPr>
            <a:r>
              <a:rPr lang="en-AU" sz="2200" dirty="0"/>
              <a:t> </a:t>
            </a:r>
            <a:r>
              <a:rPr lang="en-AU" sz="2200" dirty="0" smtClean="0"/>
              <a:t>Current Workforce experience and knowledge.</a:t>
            </a:r>
            <a:endParaRPr lang="en-AU" sz="2200" dirty="0"/>
          </a:p>
          <a:p>
            <a:pPr>
              <a:defRPr/>
            </a:pPr>
            <a:endParaRPr lang="en-AU" sz="2000" dirty="0">
              <a:solidFill>
                <a:srgbClr val="0070C0"/>
              </a:solidFill>
            </a:endParaRPr>
          </a:p>
          <a:p>
            <a:pPr>
              <a:defRPr/>
            </a:pPr>
            <a:endParaRPr lang="en-AU" sz="2000" dirty="0"/>
          </a:p>
          <a:p>
            <a:pPr>
              <a:defRPr/>
            </a:pPr>
            <a:endParaRPr lang="en-AU" sz="2400" dirty="0"/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0" y="549275"/>
            <a:ext cx="4646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000" b="1">
                <a:solidFill>
                  <a:schemeClr val="bg1"/>
                </a:solidFill>
              </a:rPr>
              <a:t>What Information do I Have?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2875" y="1571625"/>
          <a:ext cx="4000497" cy="5286388"/>
        </p:xfrm>
        <a:graphic>
          <a:graphicData uri="http://schemas.openxmlformats.org/drawingml/2006/table">
            <a:tbl>
              <a:tblPr/>
              <a:tblGrid>
                <a:gridCol w="236478"/>
                <a:gridCol w="736240"/>
                <a:gridCol w="362518"/>
                <a:gridCol w="1359241"/>
                <a:gridCol w="319303"/>
                <a:gridCol w="309299"/>
                <a:gridCol w="309299"/>
                <a:gridCol w="368119"/>
              </a:tblGrid>
              <a:tr h="153828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7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 Bolter Life Cycle </a:t>
                      </a: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758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Quantity on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Component Lifecycle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Consumable Lifecycle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Item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Part No.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ABM 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Description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Min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latin typeface="Arial"/>
                          <a:ea typeface="Times New Roman"/>
                          <a:cs typeface="Times New Roman"/>
                        </a:rPr>
                        <a:t>Max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Min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4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Max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ZG1CF005</a:t>
                      </a: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 - LH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ZG1CF005</a:t>
                      </a: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 - RH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Roof Bolter Frame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70000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ZP102200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Retainer, Carriage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ZG102200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TJ Cylinder Rod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ZG201200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Telescopic Feed Cylinder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ZG201001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Roof Bolter Carriage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70000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ZP201112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Drill head Retainer 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ZG201145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Drive Chain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ZG201143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Pulley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ZP201107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Drive Chain Adjuster Bolt 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ZP201301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Drive Chain Anchor Block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BM804000</a:t>
                      </a: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 - LH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BM805000</a:t>
                      </a: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 - RH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Roof Bolter Mount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70000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JC300882-004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FOR/AFT Tilt Cylinder </a:t>
                      </a: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Inner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JC345872-001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IN/OUT Tilt Cylinder </a:t>
                      </a: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Outer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JC300882-005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For/Aft Tilt Cylinder Outer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5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5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ZP308000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Gripper Jaw Head plate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70000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DP464300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Gripper Jaw Cylinder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ZP300100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Gripper Jaw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ZRB1CF000</a:t>
                      </a: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 - LH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ZRB1CF000</a:t>
                      </a: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 - RH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b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Rib Bolter Frame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70000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ZRP100030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Retainer, Carriage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ZRP100040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Inlet Block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70000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ZRB100100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TJ Cylinder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ZRB200100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Telescopic Feed Cylinder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ZRB200000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Rib Bolter Carriage Assembly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25000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latin typeface="Arial"/>
                          <a:ea typeface="Times New Roman"/>
                          <a:cs typeface="Times New Roman"/>
                        </a:rPr>
                        <a:t>70000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ZRP200212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Drill head Retainer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ZRB200145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Drive Chain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ZRP200143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Pulley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ZP201107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Drive Chain Adjuster Bolt 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ZRP200201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Drive Chain Anchor Block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500" b="1" dirty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7500</a:t>
                      </a:r>
                      <a:endParaRPr lang="en-AU" sz="5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0905" marR="3090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25"/>
            <a:ext cx="9144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71625"/>
            <a:ext cx="9161463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28875" y="2571750"/>
            <a:ext cx="2286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From a maintenance perspective less worried must be more reliable 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28750" y="4429125"/>
            <a:ext cx="2286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High maintenance less reliable, interests me greatly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500813" y="1643063"/>
            <a:ext cx="2286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Obviously things don’t last for ever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00750" y="2571750"/>
            <a:ext cx="25717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/>
              <a:t>Why is there 2 values?</a:t>
            </a:r>
          </a:p>
          <a:p>
            <a:r>
              <a:rPr lang="en-AU" b="1"/>
              <a:t>variable equipment conditions, maintenance efforts or they don’t understand equipment life cycle</a:t>
            </a:r>
          </a:p>
        </p:txBody>
      </p:sp>
      <p:sp>
        <p:nvSpPr>
          <p:cNvPr id="18722" name="TextBox 9"/>
          <p:cNvSpPr txBox="1">
            <a:spLocks noChangeArrowheads="1"/>
          </p:cNvSpPr>
          <p:nvPr/>
        </p:nvSpPr>
        <p:spPr bwMode="auto">
          <a:xfrm>
            <a:off x="1071563" y="1143000"/>
            <a:ext cx="6357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000"/>
              <a:t>Why do I need to know about Component Life Cycle</a:t>
            </a:r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-1928813" y="4786313"/>
            <a:ext cx="3857625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24" name="Rectangle 14"/>
          <p:cNvSpPr>
            <a:spLocks noChangeArrowheads="1"/>
          </p:cNvSpPr>
          <p:nvPr/>
        </p:nvSpPr>
        <p:spPr bwMode="auto">
          <a:xfrm>
            <a:off x="0" y="549275"/>
            <a:ext cx="43524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/>
            <a:r>
              <a:rPr lang="en-AU" sz="2400" b="1" dirty="0">
                <a:solidFill>
                  <a:schemeClr val="bg1"/>
                </a:solidFill>
              </a:rPr>
              <a:t>What Information do I Have?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0" y="1628775"/>
            <a:ext cx="9144000" cy="5632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AU" sz="3600" dirty="0"/>
          </a:p>
          <a:p>
            <a:pPr algn="ctr"/>
            <a:endParaRPr lang="en-AU" sz="3600" dirty="0"/>
          </a:p>
          <a:p>
            <a:pPr algn="ctr"/>
            <a:r>
              <a:rPr lang="en-AU" sz="3600" dirty="0"/>
              <a:t>IF I HAD THIS INFORMATION FOR ALL PARTS OF THE EQUIPMENT COMPONENT LIFE CYCLE </a:t>
            </a:r>
          </a:p>
          <a:p>
            <a:pPr algn="ctr"/>
            <a:r>
              <a:rPr lang="en-AU" sz="3600" dirty="0"/>
              <a:t>COMPONENT CHANGEOUT WOULD BE SUBSTANTIALLY EASIER TO </a:t>
            </a:r>
            <a:r>
              <a:rPr lang="en-AU" sz="3600" dirty="0" smtClean="0"/>
              <a:t>DEVELOP A MAINTENANCE STRATEGY.</a:t>
            </a:r>
            <a:endParaRPr lang="en-AU" sz="3600" dirty="0"/>
          </a:p>
          <a:p>
            <a:pPr algn="ctr"/>
            <a:endParaRPr lang="en-AU" sz="3600" dirty="0"/>
          </a:p>
          <a:p>
            <a:pPr algn="ctr"/>
            <a:endParaRPr lang="en-A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56 0.00162 L 1 0.00301 " pathEditMode="relative" rAng="0" ptsTypes="AA">
                                      <p:cBhvr>
                                        <p:cTn id="4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2"/>
          <p:cNvSpPr>
            <a:spLocks noChangeShapeType="1"/>
          </p:cNvSpPr>
          <p:nvPr/>
        </p:nvSpPr>
        <p:spPr bwMode="auto">
          <a:xfrm flipV="1">
            <a:off x="952500" y="1412875"/>
            <a:ext cx="6119813" cy="3816350"/>
          </a:xfrm>
          <a:prstGeom prst="line">
            <a:avLst/>
          </a:prstGeom>
          <a:noFill/>
          <a:ln w="1492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20483" name="Oval 3"/>
          <p:cNvSpPr>
            <a:spLocks noChangeArrowheads="1"/>
          </p:cNvSpPr>
          <p:nvPr/>
        </p:nvSpPr>
        <p:spPr bwMode="auto">
          <a:xfrm>
            <a:off x="304800" y="4508500"/>
            <a:ext cx="1871663" cy="1008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AU"/>
              <a:t>Regressive</a:t>
            </a:r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1673225" y="3644900"/>
            <a:ext cx="1871663" cy="1008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AU"/>
              <a:t>Reactive</a:t>
            </a: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3059113" y="2781300"/>
            <a:ext cx="1871662" cy="10080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AU"/>
              <a:t>Planned</a:t>
            </a: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4481513" y="1916113"/>
            <a:ext cx="1871662" cy="10080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AU"/>
              <a:t>Proactive</a:t>
            </a: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5848350" y="1052513"/>
            <a:ext cx="1871663" cy="10080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AU"/>
              <a:t>Strategic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79388" y="1268413"/>
            <a:ext cx="16192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200"/>
              <a:t>Adapted from: Winston Ledet and Paul Monus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 rot="-1800000">
            <a:off x="5476875" y="2862263"/>
            <a:ext cx="863600" cy="976312"/>
          </a:xfrm>
          <a:prstGeom prst="upArrow">
            <a:avLst>
              <a:gd name="adj1" fmla="val 50000"/>
              <a:gd name="adj2" fmla="val 282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sz="1800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5043488" y="3657600"/>
            <a:ext cx="2447925" cy="3238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/>
              <a:t>Defect Elimination</a:t>
            </a:r>
          </a:p>
        </p:txBody>
      </p:sp>
      <p:sp>
        <p:nvSpPr>
          <p:cNvPr id="20491" name="AutoShape 12"/>
          <p:cNvSpPr>
            <a:spLocks noChangeArrowheads="1"/>
          </p:cNvSpPr>
          <p:nvPr/>
        </p:nvSpPr>
        <p:spPr bwMode="auto">
          <a:xfrm rot="-1800000">
            <a:off x="4257675" y="3657600"/>
            <a:ext cx="863600" cy="976313"/>
          </a:xfrm>
          <a:prstGeom prst="upArrow">
            <a:avLst>
              <a:gd name="adj1" fmla="val 50000"/>
              <a:gd name="adj2" fmla="val 282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sz="1800"/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auto">
          <a:xfrm>
            <a:off x="3824288" y="4376738"/>
            <a:ext cx="2447925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/>
              <a:t>Predict Failure</a:t>
            </a:r>
          </a:p>
        </p:txBody>
      </p:sp>
      <p:sp>
        <p:nvSpPr>
          <p:cNvPr id="20493" name="AutoShape 14"/>
          <p:cNvSpPr>
            <a:spLocks noChangeArrowheads="1"/>
          </p:cNvSpPr>
          <p:nvPr/>
        </p:nvSpPr>
        <p:spPr bwMode="auto">
          <a:xfrm rot="-5400000">
            <a:off x="7508875" y="3629025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auto">
          <a:xfrm>
            <a:off x="7092950" y="3141663"/>
            <a:ext cx="22860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Enabler</a:t>
            </a:r>
            <a:br>
              <a:rPr lang="en-AU"/>
            </a:br>
            <a:r>
              <a:rPr lang="en-AU" sz="1800"/>
              <a:t>Cause Knowledge</a:t>
            </a:r>
          </a:p>
        </p:txBody>
      </p:sp>
      <p:sp>
        <p:nvSpPr>
          <p:cNvPr id="20495" name="AutoShape 16"/>
          <p:cNvSpPr>
            <a:spLocks noChangeArrowheads="1"/>
          </p:cNvSpPr>
          <p:nvPr/>
        </p:nvSpPr>
        <p:spPr bwMode="auto">
          <a:xfrm rot="-5400000">
            <a:off x="6156325" y="4365625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6" name="Text Box 17"/>
          <p:cNvSpPr txBox="1">
            <a:spLocks noChangeArrowheads="1"/>
          </p:cNvSpPr>
          <p:nvPr/>
        </p:nvSpPr>
        <p:spPr bwMode="auto">
          <a:xfrm>
            <a:off x="6732588" y="4292600"/>
            <a:ext cx="25908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Enabler</a:t>
            </a:r>
            <a:br>
              <a:rPr lang="en-AU"/>
            </a:br>
            <a:r>
              <a:rPr lang="en-AU" sz="1800"/>
              <a:t>Condition Knowledge</a:t>
            </a:r>
          </a:p>
        </p:txBody>
      </p:sp>
      <p:sp>
        <p:nvSpPr>
          <p:cNvPr id="20497" name="AutoShape 18"/>
          <p:cNvSpPr>
            <a:spLocks noChangeArrowheads="1"/>
          </p:cNvSpPr>
          <p:nvPr/>
        </p:nvSpPr>
        <p:spPr bwMode="auto">
          <a:xfrm rot="-1800000">
            <a:off x="1514475" y="5376863"/>
            <a:ext cx="863600" cy="976312"/>
          </a:xfrm>
          <a:prstGeom prst="upArrow">
            <a:avLst>
              <a:gd name="adj1" fmla="val 50000"/>
              <a:gd name="adj2" fmla="val 282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sz="1800"/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1081088" y="6096000"/>
            <a:ext cx="32004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/>
              <a:t>Run Down Capability</a:t>
            </a:r>
          </a:p>
        </p:txBody>
      </p:sp>
      <p:sp>
        <p:nvSpPr>
          <p:cNvPr id="20499" name="AutoShape 20"/>
          <p:cNvSpPr>
            <a:spLocks noChangeArrowheads="1"/>
          </p:cNvSpPr>
          <p:nvPr/>
        </p:nvSpPr>
        <p:spPr bwMode="auto">
          <a:xfrm rot="-1800000">
            <a:off x="2886075" y="4538663"/>
            <a:ext cx="863600" cy="976312"/>
          </a:xfrm>
          <a:prstGeom prst="upArrow">
            <a:avLst>
              <a:gd name="adj1" fmla="val 50000"/>
              <a:gd name="adj2" fmla="val 282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sz="1800"/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2452688" y="5257800"/>
            <a:ext cx="28956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/>
              <a:t>Maintain Capability</a:t>
            </a:r>
          </a:p>
        </p:txBody>
      </p:sp>
      <p:sp>
        <p:nvSpPr>
          <p:cNvPr id="20501" name="AutoShape 22"/>
          <p:cNvSpPr>
            <a:spLocks noChangeArrowheads="1"/>
          </p:cNvSpPr>
          <p:nvPr/>
        </p:nvSpPr>
        <p:spPr bwMode="auto">
          <a:xfrm rot="-5400000">
            <a:off x="5435600" y="5229225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2" name="Text Box 23"/>
          <p:cNvSpPr txBox="1">
            <a:spLocks noChangeArrowheads="1"/>
          </p:cNvSpPr>
          <p:nvPr/>
        </p:nvSpPr>
        <p:spPr bwMode="auto">
          <a:xfrm>
            <a:off x="6011863" y="5157788"/>
            <a:ext cx="25146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Enabler </a:t>
            </a:r>
            <a:br>
              <a:rPr lang="en-AU"/>
            </a:br>
            <a:r>
              <a:rPr lang="en-AU" sz="1800"/>
              <a:t>Repair Knowledge</a:t>
            </a:r>
          </a:p>
        </p:txBody>
      </p:sp>
      <p:sp>
        <p:nvSpPr>
          <p:cNvPr id="20503" name="AutoShape 24"/>
          <p:cNvSpPr>
            <a:spLocks noChangeArrowheads="1"/>
          </p:cNvSpPr>
          <p:nvPr/>
        </p:nvSpPr>
        <p:spPr bwMode="auto">
          <a:xfrm rot="-1800000">
            <a:off x="6848475" y="1981200"/>
            <a:ext cx="863600" cy="976313"/>
          </a:xfrm>
          <a:prstGeom prst="upArrow">
            <a:avLst>
              <a:gd name="adj1" fmla="val 50000"/>
              <a:gd name="adj2" fmla="val 282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endParaRPr lang="en-US" sz="1800"/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6643688" y="2700338"/>
            <a:ext cx="16764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/>
              <a:t>Innovation</a:t>
            </a:r>
          </a:p>
        </p:txBody>
      </p:sp>
      <p:sp>
        <p:nvSpPr>
          <p:cNvPr id="20505" name="AutoShape 26"/>
          <p:cNvSpPr>
            <a:spLocks noChangeArrowheads="1"/>
          </p:cNvSpPr>
          <p:nvPr/>
        </p:nvSpPr>
        <p:spPr bwMode="auto">
          <a:xfrm rot="-8998474">
            <a:off x="8040688" y="2432050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6" name="Text Box 27"/>
          <p:cNvSpPr txBox="1">
            <a:spLocks noChangeArrowheads="1"/>
          </p:cNvSpPr>
          <p:nvPr/>
        </p:nvSpPr>
        <p:spPr bwMode="auto">
          <a:xfrm>
            <a:off x="7620000" y="1628775"/>
            <a:ext cx="152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Enabler</a:t>
            </a:r>
            <a:br>
              <a:rPr lang="en-AU"/>
            </a:br>
            <a:r>
              <a:rPr lang="en-AU" sz="1800"/>
              <a:t>Business Knowledge</a:t>
            </a:r>
          </a:p>
        </p:txBody>
      </p:sp>
      <p:sp>
        <p:nvSpPr>
          <p:cNvPr id="20507" name="Title 27"/>
          <p:cNvSpPr>
            <a:spLocks noGrp="1"/>
          </p:cNvSpPr>
          <p:nvPr>
            <p:ph type="title"/>
          </p:nvPr>
        </p:nvSpPr>
        <p:spPr>
          <a:xfrm>
            <a:off x="395288" y="549275"/>
            <a:ext cx="7272337" cy="358775"/>
          </a:xfrm>
        </p:spPr>
        <p:txBody>
          <a:bodyPr/>
          <a:lstStyle/>
          <a:p>
            <a:r>
              <a:rPr lang="en-AU" smtClean="0"/>
              <a:t>Journey to Maintenance Excellence, Where do I want to be?</a:t>
            </a:r>
          </a:p>
        </p:txBody>
      </p:sp>
      <p:sp>
        <p:nvSpPr>
          <p:cNvPr id="29" name="Right Arrow 28"/>
          <p:cNvSpPr/>
          <p:nvPr/>
        </p:nvSpPr>
        <p:spPr>
          <a:xfrm>
            <a:off x="971550" y="3789363"/>
            <a:ext cx="647700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31" name="Right Arrow 30"/>
          <p:cNvSpPr/>
          <p:nvPr/>
        </p:nvSpPr>
        <p:spPr>
          <a:xfrm>
            <a:off x="3132138" y="2420938"/>
            <a:ext cx="647700" cy="28733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32" name="Right Arrow 31"/>
          <p:cNvSpPr/>
          <p:nvPr/>
        </p:nvSpPr>
        <p:spPr>
          <a:xfrm>
            <a:off x="1908175" y="3141663"/>
            <a:ext cx="647700" cy="28733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What is a Maintenance Strategy?</a:t>
            </a:r>
          </a:p>
        </p:txBody>
      </p:sp>
      <p:pic>
        <p:nvPicPr>
          <p:cNvPr id="1945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700213"/>
            <a:ext cx="7416800" cy="47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042988" y="1773238"/>
            <a:ext cx="1944687" cy="2447925"/>
          </a:xfrm>
          <a:prstGeom prst="rect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900113" y="4724400"/>
            <a:ext cx="2159000" cy="936625"/>
          </a:xfrm>
          <a:prstGeom prst="rect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6300788" y="1773238"/>
            <a:ext cx="2016125" cy="2519362"/>
          </a:xfrm>
          <a:prstGeom prst="rect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9" name="Freeform 8"/>
          <p:cNvSpPr/>
          <p:nvPr/>
        </p:nvSpPr>
        <p:spPr>
          <a:xfrm>
            <a:off x="4083050" y="3743325"/>
            <a:ext cx="1987550" cy="2147888"/>
          </a:xfrm>
          <a:custGeom>
            <a:avLst/>
            <a:gdLst>
              <a:gd name="connsiteX0" fmla="*/ 244549 w 1988289"/>
              <a:gd name="connsiteY0" fmla="*/ 0 h 2147777"/>
              <a:gd name="connsiteX1" fmla="*/ 244549 w 1988289"/>
              <a:gd name="connsiteY1" fmla="*/ 0 h 2147777"/>
              <a:gd name="connsiteX2" fmla="*/ 637954 w 1988289"/>
              <a:gd name="connsiteY2" fmla="*/ 31898 h 2147777"/>
              <a:gd name="connsiteX3" fmla="*/ 914400 w 1988289"/>
              <a:gd name="connsiteY3" fmla="*/ 85061 h 2147777"/>
              <a:gd name="connsiteX4" fmla="*/ 1222745 w 1988289"/>
              <a:gd name="connsiteY4" fmla="*/ 95693 h 2147777"/>
              <a:gd name="connsiteX5" fmla="*/ 1265275 w 1988289"/>
              <a:gd name="connsiteY5" fmla="*/ 148856 h 2147777"/>
              <a:gd name="connsiteX6" fmla="*/ 1318438 w 1988289"/>
              <a:gd name="connsiteY6" fmla="*/ 202019 h 2147777"/>
              <a:gd name="connsiteX7" fmla="*/ 1360968 w 1988289"/>
              <a:gd name="connsiteY7" fmla="*/ 233917 h 2147777"/>
              <a:gd name="connsiteX8" fmla="*/ 1435396 w 1988289"/>
              <a:gd name="connsiteY8" fmla="*/ 244549 h 2147777"/>
              <a:gd name="connsiteX9" fmla="*/ 1456661 w 1988289"/>
              <a:gd name="connsiteY9" fmla="*/ 308345 h 2147777"/>
              <a:gd name="connsiteX10" fmla="*/ 1499191 w 1988289"/>
              <a:gd name="connsiteY10" fmla="*/ 340242 h 2147777"/>
              <a:gd name="connsiteX11" fmla="*/ 1584251 w 1988289"/>
              <a:gd name="connsiteY11" fmla="*/ 414670 h 2147777"/>
              <a:gd name="connsiteX12" fmla="*/ 1616149 w 1988289"/>
              <a:gd name="connsiteY12" fmla="*/ 425303 h 2147777"/>
              <a:gd name="connsiteX13" fmla="*/ 1626782 w 1988289"/>
              <a:gd name="connsiteY13" fmla="*/ 425303 h 2147777"/>
              <a:gd name="connsiteX14" fmla="*/ 1935126 w 1988289"/>
              <a:gd name="connsiteY14" fmla="*/ 776177 h 2147777"/>
              <a:gd name="connsiteX15" fmla="*/ 1988289 w 1988289"/>
              <a:gd name="connsiteY15" fmla="*/ 1541721 h 2147777"/>
              <a:gd name="connsiteX16" fmla="*/ 1743740 w 1988289"/>
              <a:gd name="connsiteY16" fmla="*/ 2105247 h 2147777"/>
              <a:gd name="connsiteX17" fmla="*/ 1105786 w 1988289"/>
              <a:gd name="connsiteY17" fmla="*/ 2147777 h 2147777"/>
              <a:gd name="connsiteX18" fmla="*/ 0 w 1988289"/>
              <a:gd name="connsiteY18" fmla="*/ 180754 h 2147777"/>
              <a:gd name="connsiteX19" fmla="*/ 244549 w 1988289"/>
              <a:gd name="connsiteY19" fmla="*/ 0 h 214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8289" h="2147777">
                <a:moveTo>
                  <a:pt x="244549" y="0"/>
                </a:moveTo>
                <a:lnTo>
                  <a:pt x="244549" y="0"/>
                </a:lnTo>
                <a:cubicBezTo>
                  <a:pt x="447812" y="8838"/>
                  <a:pt x="464447" y="1534"/>
                  <a:pt x="637954" y="31898"/>
                </a:cubicBezTo>
                <a:cubicBezTo>
                  <a:pt x="730386" y="48074"/>
                  <a:pt x="820619" y="81827"/>
                  <a:pt x="914400" y="85061"/>
                </a:cubicBezTo>
                <a:lnTo>
                  <a:pt x="1222745" y="95693"/>
                </a:lnTo>
                <a:cubicBezTo>
                  <a:pt x="1305675" y="178627"/>
                  <a:pt x="1171362" y="41528"/>
                  <a:pt x="1265275" y="148856"/>
                </a:cubicBezTo>
                <a:cubicBezTo>
                  <a:pt x="1281778" y="167716"/>
                  <a:pt x="1300717" y="184298"/>
                  <a:pt x="1318438" y="202019"/>
                </a:cubicBezTo>
                <a:cubicBezTo>
                  <a:pt x="1330969" y="214550"/>
                  <a:pt x="1344314" y="227861"/>
                  <a:pt x="1360968" y="233917"/>
                </a:cubicBezTo>
                <a:cubicBezTo>
                  <a:pt x="1384520" y="242481"/>
                  <a:pt x="1410587" y="241005"/>
                  <a:pt x="1435396" y="244549"/>
                </a:cubicBezTo>
                <a:lnTo>
                  <a:pt x="1456661" y="308345"/>
                </a:lnTo>
                <a:cubicBezTo>
                  <a:pt x="1462265" y="325156"/>
                  <a:pt x="1485855" y="328573"/>
                  <a:pt x="1499191" y="340242"/>
                </a:cubicBezTo>
                <a:cubicBezTo>
                  <a:pt x="1537949" y="374156"/>
                  <a:pt x="1540090" y="389436"/>
                  <a:pt x="1584251" y="414670"/>
                </a:cubicBezTo>
                <a:cubicBezTo>
                  <a:pt x="1593982" y="420231"/>
                  <a:pt x="1605276" y="422585"/>
                  <a:pt x="1616149" y="425303"/>
                </a:cubicBezTo>
                <a:cubicBezTo>
                  <a:pt x="1619588" y="426163"/>
                  <a:pt x="1623238" y="425303"/>
                  <a:pt x="1626782" y="425303"/>
                </a:cubicBezTo>
                <a:lnTo>
                  <a:pt x="1935126" y="776177"/>
                </a:lnTo>
                <a:lnTo>
                  <a:pt x="1988289" y="1541721"/>
                </a:lnTo>
                <a:lnTo>
                  <a:pt x="1743740" y="2105247"/>
                </a:lnTo>
                <a:lnTo>
                  <a:pt x="1105786" y="2147777"/>
                </a:lnTo>
                <a:lnTo>
                  <a:pt x="0" y="180754"/>
                </a:lnTo>
                <a:lnTo>
                  <a:pt x="244549" y="0"/>
                </a:lnTo>
                <a:close/>
              </a:path>
            </a:pathLst>
          </a:custGeom>
          <a:noFill/>
          <a:ln w="730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7"/>
          <p:cNvSpPr>
            <a:spLocks noGrp="1"/>
          </p:cNvSpPr>
          <p:nvPr>
            <p:ph type="title"/>
          </p:nvPr>
        </p:nvSpPr>
        <p:spPr>
          <a:xfrm>
            <a:off x="395288" y="549275"/>
            <a:ext cx="7201048" cy="358775"/>
          </a:xfrm>
        </p:spPr>
        <p:txBody>
          <a:bodyPr/>
          <a:lstStyle/>
          <a:p>
            <a:r>
              <a:rPr lang="en-AU" sz="2400" dirty="0" smtClean="0"/>
              <a:t>Maintenance Strategy - What Can Go Wrong?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 b="30798"/>
          <a:stretch>
            <a:fillRect/>
          </a:stretch>
        </p:blipFill>
        <p:spPr bwMode="auto">
          <a:xfrm>
            <a:off x="249238" y="1703388"/>
            <a:ext cx="8426450" cy="1676400"/>
          </a:xfrm>
          <a:prstGeom prst="rect">
            <a:avLst/>
          </a:prstGeom>
          <a:solidFill>
            <a:srgbClr val="FFE3E3"/>
          </a:solidFill>
          <a:ln w="9525">
            <a:noFill/>
            <a:miter lim="800000"/>
            <a:headEnd/>
            <a:tailEnd/>
          </a:ln>
        </p:spPr>
      </p:pic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28600" y="3524250"/>
            <a:ext cx="2590800" cy="27511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/>
              <a:t>Functions definition:</a:t>
            </a:r>
          </a:p>
          <a:p>
            <a:pPr>
              <a:spcBef>
                <a:spcPct val="50000"/>
              </a:spcBef>
            </a:pPr>
            <a:r>
              <a:rPr lang="en-AU" sz="1400"/>
              <a:t>1. Operating context of asset defined.</a:t>
            </a:r>
          </a:p>
          <a:p>
            <a:pPr>
              <a:spcBef>
                <a:spcPct val="50000"/>
              </a:spcBef>
            </a:pPr>
            <a:r>
              <a:rPr lang="en-AU" sz="1400"/>
              <a:t>2. Functions of asset/system identified (primary/secondary, protective devices).</a:t>
            </a:r>
          </a:p>
          <a:p>
            <a:pPr>
              <a:spcBef>
                <a:spcPct val="50000"/>
              </a:spcBef>
            </a:pPr>
            <a:r>
              <a:rPr lang="en-AU" sz="1400"/>
              <a:t>3. Statements to contain verb, object and performance standard (level of performance desired in its operating context).</a:t>
            </a: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2895600" y="3524250"/>
            <a:ext cx="1600200" cy="1474788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/>
              <a:t>Functional Failure definition:</a:t>
            </a:r>
          </a:p>
          <a:p>
            <a:pPr>
              <a:spcBef>
                <a:spcPct val="50000"/>
              </a:spcBef>
            </a:pPr>
            <a:r>
              <a:rPr lang="en-AU" sz="1400"/>
              <a:t>All failed states associated with each function identified.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4572000" y="3524250"/>
            <a:ext cx="4386263" cy="32162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/>
              <a:t>Failure Modes definition:</a:t>
            </a:r>
            <a:br>
              <a:rPr lang="en-AU" sz="1400"/>
            </a:br>
            <a:r>
              <a:rPr lang="en-AU" sz="1400"/>
              <a:t>1. All failure modes reasonably likely to cause each functional failure identified.</a:t>
            </a:r>
          </a:p>
          <a:p>
            <a:pPr>
              <a:spcBef>
                <a:spcPct val="50000"/>
              </a:spcBef>
            </a:pPr>
            <a:r>
              <a:rPr lang="en-AU" sz="1400"/>
              <a:t>2. Failure modes identified at level of causation making identification of appropriate failure management policy acceptable.</a:t>
            </a:r>
          </a:p>
          <a:p>
            <a:pPr>
              <a:spcBef>
                <a:spcPct val="50000"/>
              </a:spcBef>
            </a:pPr>
            <a:r>
              <a:rPr lang="en-AU" sz="1400"/>
              <a:t>3. Include failure modes that have happened before, currently being prevented by existing maintenance programs and modes that have not yet happened but reasonably likely in operating context.</a:t>
            </a:r>
          </a:p>
          <a:p>
            <a:pPr>
              <a:spcBef>
                <a:spcPct val="50000"/>
              </a:spcBef>
            </a:pPr>
            <a:r>
              <a:rPr lang="en-AU" sz="1400"/>
              <a:t>4. Include any event/process likely to cause functional failure (i.e.. deterioration, design defects, human error - operators/maintainers).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065213" y="1539875"/>
            <a:ext cx="656272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36" name="TextBox 10"/>
          <p:cNvSpPr txBox="1">
            <a:spLocks noChangeArrowheads="1"/>
          </p:cNvSpPr>
          <p:nvPr/>
        </p:nvSpPr>
        <p:spPr bwMode="auto">
          <a:xfrm>
            <a:off x="2211388" y="1065213"/>
            <a:ext cx="53355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/>
              <a:t>The basic Questions to start asking</a:t>
            </a:r>
          </a:p>
        </p:txBody>
      </p:sp>
      <p:sp>
        <p:nvSpPr>
          <p:cNvPr id="9" name="Oval 8"/>
          <p:cNvSpPr/>
          <p:nvPr/>
        </p:nvSpPr>
        <p:spPr>
          <a:xfrm>
            <a:off x="8936038" y="57150"/>
            <a:ext cx="127000" cy="1635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142875" y="1143000"/>
            <a:ext cx="885825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000" u="sng"/>
              <a:t>MAINTENANCE PART 1: </a:t>
            </a:r>
          </a:p>
          <a:p>
            <a:pPr algn="ctr"/>
            <a:r>
              <a:rPr lang="en-AU" sz="2400"/>
              <a:t>Getting the Design right and having delivered a Fit for Purpose piece of equipment.</a:t>
            </a:r>
          </a:p>
          <a:p>
            <a:r>
              <a:rPr lang="en-AU" sz="2000"/>
              <a:t>You might remember</a:t>
            </a:r>
          </a:p>
          <a:p>
            <a:pPr lvl="2">
              <a:buFont typeface="Arial" charset="0"/>
              <a:buChar char="•"/>
            </a:pPr>
            <a:r>
              <a:rPr lang="en-AU" sz="2800"/>
              <a:t> </a:t>
            </a:r>
            <a:r>
              <a:rPr lang="en-AU" sz="2400"/>
              <a:t>Do I understand what it is I need / want ?</a:t>
            </a:r>
          </a:p>
          <a:p>
            <a:pPr lvl="2">
              <a:buFont typeface="Arial" charset="0"/>
              <a:buChar char="•"/>
            </a:pPr>
            <a:r>
              <a:rPr lang="en-AU" sz="2400"/>
              <a:t> </a:t>
            </a:r>
            <a:r>
              <a:rPr lang="en-AU" sz="2200"/>
              <a:t>DOES THE  O.E.M know understand what I need / want ?</a:t>
            </a:r>
          </a:p>
          <a:p>
            <a:pPr lvl="2">
              <a:buFont typeface="Arial" charset="0"/>
              <a:buChar char="•"/>
            </a:pPr>
            <a:r>
              <a:rPr lang="en-AU" sz="2400"/>
              <a:t> Have I recognised that </a:t>
            </a:r>
          </a:p>
          <a:p>
            <a:pPr lvl="2"/>
            <a:r>
              <a:rPr lang="en-AU" sz="2200" u="sng"/>
              <a:t>“DESIGN IS THE BREAD AND BUTTER TO RELIABILITY”</a:t>
            </a:r>
          </a:p>
          <a:p>
            <a:pPr lvl="2"/>
            <a:endParaRPr lang="en-AU" sz="2200" u="sng"/>
          </a:p>
          <a:p>
            <a:pPr lvl="2">
              <a:buFont typeface="Arial" charset="0"/>
              <a:buChar char="•"/>
            </a:pPr>
            <a:r>
              <a:rPr lang="en-AU" sz="2400"/>
              <a:t> HAVE I MANAGED the O.E.M and his understanding?</a:t>
            </a:r>
          </a:p>
          <a:p>
            <a:pPr lvl="2">
              <a:buFont typeface="Arial" charset="0"/>
              <a:buChar char="•"/>
            </a:pPr>
            <a:r>
              <a:rPr lang="en-AU" sz="2400"/>
              <a:t> Is what I got what I NEEDED / WANTED?</a:t>
            </a:r>
          </a:p>
          <a:p>
            <a:endParaRPr lang="en-AU" sz="2800"/>
          </a:p>
          <a:p>
            <a:pPr algn="ctr"/>
            <a:r>
              <a:rPr lang="en-AU" sz="2800"/>
              <a:t>IF YOU ANSWER “NO” TO ANY OF THE ABOVE YOU HAVE JEOPARDISED THE FUTURE!</a:t>
            </a:r>
            <a:endParaRPr lang="en-AU" sz="2000"/>
          </a:p>
          <a:p>
            <a:endParaRPr lang="en-AU" sz="2400"/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0"/>
            <a:ext cx="37861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Maintenance 1:</a:t>
            </a:r>
            <a:endParaRPr lang="en-AU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44"/>
          <p:cNvSpPr/>
          <p:nvPr/>
        </p:nvSpPr>
        <p:spPr>
          <a:xfrm>
            <a:off x="5008563" y="3929063"/>
            <a:ext cx="3792537" cy="1800225"/>
          </a:xfrm>
          <a:custGeom>
            <a:avLst/>
            <a:gdLst>
              <a:gd name="connsiteX0" fmla="*/ 0 w 3599848"/>
              <a:gd name="connsiteY0" fmla="*/ 0 h 1809549"/>
              <a:gd name="connsiteX1" fmla="*/ 1886552 w 3599848"/>
              <a:gd name="connsiteY1" fmla="*/ 1809549 h 1809549"/>
              <a:gd name="connsiteX2" fmla="*/ 3599848 w 3599848"/>
              <a:gd name="connsiteY2" fmla="*/ 1809549 h 1809549"/>
              <a:gd name="connsiteX3" fmla="*/ 3590223 w 3599848"/>
              <a:gd name="connsiteY3" fmla="*/ 19250 h 1809549"/>
              <a:gd name="connsiteX4" fmla="*/ 0 w 3599848"/>
              <a:gd name="connsiteY4" fmla="*/ 0 h 1809549"/>
              <a:gd name="connsiteX0" fmla="*/ 0 w 3599848"/>
              <a:gd name="connsiteY0" fmla="*/ 0 h 1809549"/>
              <a:gd name="connsiteX1" fmla="*/ 1443374 w 3599848"/>
              <a:gd name="connsiteY1" fmla="*/ 1799924 h 1809549"/>
              <a:gd name="connsiteX2" fmla="*/ 3599848 w 3599848"/>
              <a:gd name="connsiteY2" fmla="*/ 1809549 h 1809549"/>
              <a:gd name="connsiteX3" fmla="*/ 3590223 w 3599848"/>
              <a:gd name="connsiteY3" fmla="*/ 19250 h 1809549"/>
              <a:gd name="connsiteX4" fmla="*/ 0 w 3599848"/>
              <a:gd name="connsiteY4" fmla="*/ 0 h 1809549"/>
              <a:gd name="connsiteX0" fmla="*/ 0 w 4573087"/>
              <a:gd name="connsiteY0" fmla="*/ 0 h 1809549"/>
              <a:gd name="connsiteX1" fmla="*/ 1443374 w 4573087"/>
              <a:gd name="connsiteY1" fmla="*/ 1799924 h 1809549"/>
              <a:gd name="connsiteX2" fmla="*/ 3599848 w 4573087"/>
              <a:gd name="connsiteY2" fmla="*/ 1809549 h 1809549"/>
              <a:gd name="connsiteX3" fmla="*/ 4569879 w 4573087"/>
              <a:gd name="connsiteY3" fmla="*/ 28875 h 1809549"/>
              <a:gd name="connsiteX4" fmla="*/ 0 w 4573087"/>
              <a:gd name="connsiteY4" fmla="*/ 0 h 1809549"/>
              <a:gd name="connsiteX0" fmla="*/ 0 w 4573087"/>
              <a:gd name="connsiteY0" fmla="*/ 0 h 1799924"/>
              <a:gd name="connsiteX1" fmla="*/ 1443374 w 4573087"/>
              <a:gd name="connsiteY1" fmla="*/ 1799924 h 1799924"/>
              <a:gd name="connsiteX2" fmla="*/ 4571729 w 4573087"/>
              <a:gd name="connsiteY2" fmla="*/ 1790299 h 1799924"/>
              <a:gd name="connsiteX3" fmla="*/ 4569879 w 4573087"/>
              <a:gd name="connsiteY3" fmla="*/ 28875 h 1799924"/>
              <a:gd name="connsiteX4" fmla="*/ 0 w 4573087"/>
              <a:gd name="connsiteY4" fmla="*/ 0 h 1799924"/>
              <a:gd name="connsiteX0" fmla="*/ 0 w 4571729"/>
              <a:gd name="connsiteY0" fmla="*/ 0 h 1799924"/>
              <a:gd name="connsiteX1" fmla="*/ 1443374 w 4571729"/>
              <a:gd name="connsiteY1" fmla="*/ 1799924 h 1799924"/>
              <a:gd name="connsiteX2" fmla="*/ 4571729 w 4571729"/>
              <a:gd name="connsiteY2" fmla="*/ 1790299 h 1799924"/>
              <a:gd name="connsiteX3" fmla="*/ 3060505 w 4571729"/>
              <a:gd name="connsiteY3" fmla="*/ 8997 h 1799924"/>
              <a:gd name="connsiteX4" fmla="*/ 0 w 4571729"/>
              <a:gd name="connsiteY4" fmla="*/ 0 h 1799924"/>
              <a:gd name="connsiteX0" fmla="*/ 0 w 3086441"/>
              <a:gd name="connsiteY0" fmla="*/ 0 h 1799924"/>
              <a:gd name="connsiteX1" fmla="*/ 1443374 w 3086441"/>
              <a:gd name="connsiteY1" fmla="*/ 1799924 h 1799924"/>
              <a:gd name="connsiteX2" fmla="*/ 3086441 w 3086441"/>
              <a:gd name="connsiteY2" fmla="*/ 1750542 h 1799924"/>
              <a:gd name="connsiteX3" fmla="*/ 3060505 w 3086441"/>
              <a:gd name="connsiteY3" fmla="*/ 8997 h 1799924"/>
              <a:gd name="connsiteX4" fmla="*/ 0 w 3086441"/>
              <a:gd name="connsiteY4" fmla="*/ 0 h 1799924"/>
              <a:gd name="connsiteX0" fmla="*/ 0 w 3070891"/>
              <a:gd name="connsiteY0" fmla="*/ 0 h 1827544"/>
              <a:gd name="connsiteX1" fmla="*/ 1443374 w 3070891"/>
              <a:gd name="connsiteY1" fmla="*/ 1799924 h 1827544"/>
              <a:gd name="connsiteX2" fmla="*/ 3070891 w 3070891"/>
              <a:gd name="connsiteY2" fmla="*/ 1827544 h 1827544"/>
              <a:gd name="connsiteX3" fmla="*/ 3060505 w 3070891"/>
              <a:gd name="connsiteY3" fmla="*/ 8997 h 1827544"/>
              <a:gd name="connsiteX4" fmla="*/ 0 w 3070891"/>
              <a:gd name="connsiteY4" fmla="*/ 0 h 1827544"/>
              <a:gd name="connsiteX0" fmla="*/ 0 w 3063713"/>
              <a:gd name="connsiteY0" fmla="*/ 0 h 1799924"/>
              <a:gd name="connsiteX1" fmla="*/ 1443374 w 3063713"/>
              <a:gd name="connsiteY1" fmla="*/ 1799924 h 1799924"/>
              <a:gd name="connsiteX2" fmla="*/ 3063116 w 3063713"/>
              <a:gd name="connsiteY2" fmla="*/ 1789043 h 1799924"/>
              <a:gd name="connsiteX3" fmla="*/ 3060505 w 3063713"/>
              <a:gd name="connsiteY3" fmla="*/ 8997 h 1799924"/>
              <a:gd name="connsiteX4" fmla="*/ 0 w 3063713"/>
              <a:gd name="connsiteY4" fmla="*/ 0 h 179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3713" h="1799924">
                <a:moveTo>
                  <a:pt x="0" y="0"/>
                </a:moveTo>
                <a:lnTo>
                  <a:pt x="1443374" y="1799924"/>
                </a:lnTo>
                <a:lnTo>
                  <a:pt x="3063116" y="1789043"/>
                </a:lnTo>
                <a:cubicBezTo>
                  <a:pt x="3059908" y="1192277"/>
                  <a:pt x="3063713" y="605763"/>
                  <a:pt x="3060505" y="8997"/>
                </a:cubicBezTo>
                <a:lnTo>
                  <a:pt x="0" y="0"/>
                </a:lnTo>
                <a:close/>
              </a:path>
            </a:pathLst>
          </a:custGeom>
          <a:solidFill>
            <a:srgbClr val="99CC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79875" name="Title 1"/>
          <p:cNvSpPr>
            <a:spLocks noGrp="1"/>
          </p:cNvSpPr>
          <p:nvPr>
            <p:ph type="title"/>
          </p:nvPr>
        </p:nvSpPr>
        <p:spPr>
          <a:xfrm>
            <a:off x="395288" y="549275"/>
            <a:ext cx="7705104" cy="3587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AU" sz="2400" dirty="0" smtClean="0"/>
              <a:t>Maintenance Strategy - Equipment Structure</a:t>
            </a:r>
          </a:p>
        </p:txBody>
      </p:sp>
      <p:grpSp>
        <p:nvGrpSpPr>
          <p:cNvPr id="23556" name="Group 4"/>
          <p:cNvGrpSpPr>
            <a:grpSpLocks/>
          </p:cNvGrpSpPr>
          <p:nvPr/>
        </p:nvGrpSpPr>
        <p:grpSpPr bwMode="auto">
          <a:xfrm>
            <a:off x="1781175" y="2281238"/>
            <a:ext cx="4213225" cy="3270250"/>
            <a:chOff x="2569945" y="2444817"/>
            <a:chExt cx="4214261" cy="3270986"/>
          </a:xfrm>
        </p:grpSpPr>
        <p:sp>
          <p:nvSpPr>
            <p:cNvPr id="6" name="Rounded Rectangle 5"/>
            <p:cNvSpPr/>
            <p:nvPr/>
          </p:nvSpPr>
          <p:spPr>
            <a:xfrm>
              <a:off x="2569945" y="2444817"/>
              <a:ext cx="1203621" cy="59703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AU" sz="2000" dirty="0" smtClean="0"/>
                <a:t>CM</a:t>
              </a:r>
              <a:endParaRPr lang="en-AU" sz="2000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648123" y="3300672"/>
              <a:ext cx="1203621" cy="59703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AU" dirty="0" smtClean="0"/>
                <a:t>Cutter Head</a:t>
              </a:r>
              <a:endParaRPr lang="en-AU" dirty="0"/>
            </a:p>
          </p:txBody>
        </p:sp>
        <p:cxnSp>
          <p:nvCxnSpPr>
            <p:cNvPr id="8" name="Shape 7"/>
            <p:cNvCxnSpPr>
              <a:stCxn id="6" idx="2"/>
              <a:endCxn id="7" idx="1"/>
            </p:cNvCxnSpPr>
            <p:nvPr/>
          </p:nvCxnSpPr>
          <p:spPr>
            <a:xfrm rot="16200000" flipH="1">
              <a:off x="3131271" y="3082336"/>
              <a:ext cx="557337" cy="476367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ounded Rectangle 8"/>
            <p:cNvSpPr/>
            <p:nvPr/>
          </p:nvSpPr>
          <p:spPr>
            <a:xfrm>
              <a:off x="4600857" y="4205750"/>
              <a:ext cx="1203621" cy="59703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AU" dirty="0" smtClean="0"/>
                <a:t>Gear Train</a:t>
              </a:r>
              <a:endParaRPr lang="en-AU" dirty="0"/>
            </a:p>
          </p:txBody>
        </p:sp>
        <p:cxnSp>
          <p:nvCxnSpPr>
            <p:cNvPr id="10" name="Shape 9"/>
            <p:cNvCxnSpPr>
              <a:stCxn id="7" idx="2"/>
              <a:endCxn id="9" idx="1"/>
            </p:cNvCxnSpPr>
            <p:nvPr/>
          </p:nvCxnSpPr>
          <p:spPr>
            <a:xfrm rot="16200000" flipH="1">
              <a:off x="4122114" y="4025525"/>
              <a:ext cx="606561" cy="350924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ounded Rectangle 10"/>
            <p:cNvSpPr/>
            <p:nvPr/>
          </p:nvSpPr>
          <p:spPr>
            <a:xfrm>
              <a:off x="5580585" y="5118769"/>
              <a:ext cx="1203621" cy="59703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AU" dirty="0" smtClean="0"/>
                <a:t>Bearings</a:t>
              </a:r>
              <a:endParaRPr lang="en-AU" dirty="0"/>
            </a:p>
          </p:txBody>
        </p:sp>
        <p:cxnSp>
          <p:nvCxnSpPr>
            <p:cNvPr id="12" name="Shape 11"/>
            <p:cNvCxnSpPr>
              <a:stCxn id="9" idx="2"/>
              <a:endCxn id="11" idx="1"/>
            </p:cNvCxnSpPr>
            <p:nvPr/>
          </p:nvCxnSpPr>
          <p:spPr>
            <a:xfrm rot="16200000" flipH="1">
              <a:off x="5084376" y="4921076"/>
              <a:ext cx="614501" cy="377918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12"/>
          <p:cNvSpPr/>
          <p:nvPr/>
        </p:nvSpPr>
        <p:spPr>
          <a:xfrm>
            <a:off x="3138488" y="2039938"/>
            <a:ext cx="5661025" cy="1800225"/>
          </a:xfrm>
          <a:custGeom>
            <a:avLst/>
            <a:gdLst>
              <a:gd name="connsiteX0" fmla="*/ 0 w 3599848"/>
              <a:gd name="connsiteY0" fmla="*/ 0 h 1809549"/>
              <a:gd name="connsiteX1" fmla="*/ 1886552 w 3599848"/>
              <a:gd name="connsiteY1" fmla="*/ 1809549 h 1809549"/>
              <a:gd name="connsiteX2" fmla="*/ 3599848 w 3599848"/>
              <a:gd name="connsiteY2" fmla="*/ 1809549 h 1809549"/>
              <a:gd name="connsiteX3" fmla="*/ 3590223 w 3599848"/>
              <a:gd name="connsiteY3" fmla="*/ 19250 h 1809549"/>
              <a:gd name="connsiteX4" fmla="*/ 0 w 3599848"/>
              <a:gd name="connsiteY4" fmla="*/ 0 h 1809549"/>
              <a:gd name="connsiteX0" fmla="*/ 0 w 3599848"/>
              <a:gd name="connsiteY0" fmla="*/ 0 h 1809549"/>
              <a:gd name="connsiteX1" fmla="*/ 1443374 w 3599848"/>
              <a:gd name="connsiteY1" fmla="*/ 1799924 h 1809549"/>
              <a:gd name="connsiteX2" fmla="*/ 3599848 w 3599848"/>
              <a:gd name="connsiteY2" fmla="*/ 1809549 h 1809549"/>
              <a:gd name="connsiteX3" fmla="*/ 3590223 w 3599848"/>
              <a:gd name="connsiteY3" fmla="*/ 19250 h 1809549"/>
              <a:gd name="connsiteX4" fmla="*/ 0 w 3599848"/>
              <a:gd name="connsiteY4" fmla="*/ 0 h 1809549"/>
              <a:gd name="connsiteX0" fmla="*/ 0 w 4573087"/>
              <a:gd name="connsiteY0" fmla="*/ 0 h 1809549"/>
              <a:gd name="connsiteX1" fmla="*/ 1443374 w 4573087"/>
              <a:gd name="connsiteY1" fmla="*/ 1799924 h 1809549"/>
              <a:gd name="connsiteX2" fmla="*/ 3599848 w 4573087"/>
              <a:gd name="connsiteY2" fmla="*/ 1809549 h 1809549"/>
              <a:gd name="connsiteX3" fmla="*/ 4569879 w 4573087"/>
              <a:gd name="connsiteY3" fmla="*/ 28875 h 1809549"/>
              <a:gd name="connsiteX4" fmla="*/ 0 w 4573087"/>
              <a:gd name="connsiteY4" fmla="*/ 0 h 1809549"/>
              <a:gd name="connsiteX0" fmla="*/ 0 w 4573087"/>
              <a:gd name="connsiteY0" fmla="*/ 0 h 1799924"/>
              <a:gd name="connsiteX1" fmla="*/ 1443374 w 4573087"/>
              <a:gd name="connsiteY1" fmla="*/ 1799924 h 1799924"/>
              <a:gd name="connsiteX2" fmla="*/ 4571729 w 4573087"/>
              <a:gd name="connsiteY2" fmla="*/ 1790299 h 1799924"/>
              <a:gd name="connsiteX3" fmla="*/ 4569879 w 4573087"/>
              <a:gd name="connsiteY3" fmla="*/ 28875 h 1799924"/>
              <a:gd name="connsiteX4" fmla="*/ 0 w 4573087"/>
              <a:gd name="connsiteY4" fmla="*/ 0 h 179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087" h="1799924">
                <a:moveTo>
                  <a:pt x="0" y="0"/>
                </a:moveTo>
                <a:lnTo>
                  <a:pt x="1443374" y="1799924"/>
                </a:lnTo>
                <a:lnTo>
                  <a:pt x="4571729" y="1790299"/>
                </a:lnTo>
                <a:cubicBezTo>
                  <a:pt x="4568521" y="1193533"/>
                  <a:pt x="4573087" y="625641"/>
                  <a:pt x="4569879" y="2887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3558" name="TextBox 14"/>
          <p:cNvSpPr txBox="1">
            <a:spLocks noChangeArrowheads="1"/>
          </p:cNvSpPr>
          <p:nvPr/>
        </p:nvSpPr>
        <p:spPr bwMode="auto">
          <a:xfrm>
            <a:off x="3648075" y="2049463"/>
            <a:ext cx="29352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 u="sng">
                <a:solidFill>
                  <a:srgbClr val="FF0000"/>
                </a:solidFill>
              </a:rPr>
              <a:t>Work Management Level</a:t>
            </a:r>
          </a:p>
        </p:txBody>
      </p:sp>
      <p:sp>
        <p:nvSpPr>
          <p:cNvPr id="23559" name="TextBox 15"/>
          <p:cNvSpPr txBox="1">
            <a:spLocks noChangeArrowheads="1"/>
          </p:cNvSpPr>
          <p:nvPr/>
        </p:nvSpPr>
        <p:spPr bwMode="auto">
          <a:xfrm>
            <a:off x="5467350" y="3956050"/>
            <a:ext cx="29352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/>
              <a:t>Equipment Strategy Level</a:t>
            </a:r>
          </a:p>
        </p:txBody>
      </p:sp>
      <p:sp>
        <p:nvSpPr>
          <p:cNvPr id="23560" name="TextBox 16"/>
          <p:cNvSpPr txBox="1">
            <a:spLocks noChangeArrowheads="1"/>
          </p:cNvSpPr>
          <p:nvPr/>
        </p:nvSpPr>
        <p:spPr bwMode="auto">
          <a:xfrm>
            <a:off x="7073900" y="5100638"/>
            <a:ext cx="1406525" cy="32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Failure Modes</a:t>
            </a:r>
          </a:p>
        </p:txBody>
      </p:sp>
      <p:sp>
        <p:nvSpPr>
          <p:cNvPr id="23561" name="TextBox 17"/>
          <p:cNvSpPr txBox="1">
            <a:spLocks noChangeArrowheads="1"/>
          </p:cNvSpPr>
          <p:nvPr/>
        </p:nvSpPr>
        <p:spPr bwMode="auto">
          <a:xfrm>
            <a:off x="7748588" y="4330700"/>
            <a:ext cx="876300" cy="32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Tasks</a:t>
            </a:r>
          </a:p>
        </p:txBody>
      </p:sp>
      <p:sp>
        <p:nvSpPr>
          <p:cNvPr id="23562" name="TextBox 18"/>
          <p:cNvSpPr txBox="1">
            <a:spLocks noChangeArrowheads="1"/>
          </p:cNvSpPr>
          <p:nvPr/>
        </p:nvSpPr>
        <p:spPr bwMode="auto">
          <a:xfrm>
            <a:off x="6083300" y="4330700"/>
            <a:ext cx="1279525" cy="32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Spares</a:t>
            </a:r>
          </a:p>
        </p:txBody>
      </p:sp>
      <p:sp>
        <p:nvSpPr>
          <p:cNvPr id="23563" name="TextBox 19"/>
          <p:cNvSpPr txBox="1">
            <a:spLocks noChangeArrowheads="1"/>
          </p:cNvSpPr>
          <p:nvPr/>
        </p:nvSpPr>
        <p:spPr bwMode="auto">
          <a:xfrm>
            <a:off x="4879975" y="3252788"/>
            <a:ext cx="2184400" cy="32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Corrective Work orders</a:t>
            </a:r>
          </a:p>
        </p:txBody>
      </p:sp>
      <p:sp>
        <p:nvSpPr>
          <p:cNvPr id="23564" name="TextBox 20"/>
          <p:cNvSpPr txBox="1">
            <a:spLocks noChangeArrowheads="1"/>
          </p:cNvSpPr>
          <p:nvPr/>
        </p:nvSpPr>
        <p:spPr bwMode="auto">
          <a:xfrm>
            <a:off x="4292600" y="2444750"/>
            <a:ext cx="2185988" cy="32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Preventive Work orders</a:t>
            </a:r>
          </a:p>
        </p:txBody>
      </p:sp>
      <p:cxnSp>
        <p:nvCxnSpPr>
          <p:cNvPr id="23" name="Straight Arrow Connector 22"/>
          <p:cNvCxnSpPr>
            <a:stCxn id="23564" idx="2"/>
          </p:cNvCxnSpPr>
          <p:nvPr/>
        </p:nvCxnSpPr>
        <p:spPr>
          <a:xfrm rot="5400000">
            <a:off x="5135562" y="3013076"/>
            <a:ext cx="493713" cy="47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23563" idx="1"/>
          </p:cNvCxnSpPr>
          <p:nvPr/>
        </p:nvCxnSpPr>
        <p:spPr>
          <a:xfrm rot="10800000">
            <a:off x="4225925" y="3414713"/>
            <a:ext cx="65405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3302000" y="2606675"/>
            <a:ext cx="990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5235575" y="4437063"/>
            <a:ext cx="838200" cy="79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986463" y="5262563"/>
            <a:ext cx="933450" cy="31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3561" idx="2"/>
          </p:cNvCxnSpPr>
          <p:nvPr/>
        </p:nvCxnSpPr>
        <p:spPr>
          <a:xfrm rot="16200000" flipV="1">
            <a:off x="7970837" y="4870451"/>
            <a:ext cx="436563" cy="47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23564" idx="3"/>
          </p:cNvCxnSpPr>
          <p:nvPr/>
        </p:nvCxnSpPr>
        <p:spPr>
          <a:xfrm rot="10800000">
            <a:off x="6478588" y="2606675"/>
            <a:ext cx="173196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3561" idx="0"/>
          </p:cNvCxnSpPr>
          <p:nvPr/>
        </p:nvCxnSpPr>
        <p:spPr>
          <a:xfrm rot="5400000" flipH="1" flipV="1">
            <a:off x="7332663" y="3462338"/>
            <a:ext cx="1722437" cy="14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 flipV="1">
            <a:off x="6996113" y="4868863"/>
            <a:ext cx="436562" cy="47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4" name="TextBox 45"/>
          <p:cNvSpPr txBox="1">
            <a:spLocks noChangeArrowheads="1"/>
          </p:cNvSpPr>
          <p:nvPr/>
        </p:nvSpPr>
        <p:spPr bwMode="auto">
          <a:xfrm>
            <a:off x="287338" y="2405063"/>
            <a:ext cx="1279525" cy="322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Plant Unit</a:t>
            </a:r>
          </a:p>
        </p:txBody>
      </p:sp>
      <p:sp>
        <p:nvSpPr>
          <p:cNvPr id="23575" name="TextBox 46"/>
          <p:cNvSpPr txBox="1">
            <a:spLocks noChangeArrowheads="1"/>
          </p:cNvSpPr>
          <p:nvPr/>
        </p:nvSpPr>
        <p:spPr bwMode="auto">
          <a:xfrm>
            <a:off x="787400" y="3251200"/>
            <a:ext cx="1427163" cy="32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Sub Assembly</a:t>
            </a:r>
          </a:p>
        </p:txBody>
      </p:sp>
      <p:sp>
        <p:nvSpPr>
          <p:cNvPr id="23576" name="TextBox 47"/>
          <p:cNvSpPr txBox="1">
            <a:spLocks noChangeArrowheads="1"/>
          </p:cNvSpPr>
          <p:nvPr/>
        </p:nvSpPr>
        <p:spPr bwMode="auto">
          <a:xfrm>
            <a:off x="1808163" y="4108450"/>
            <a:ext cx="1425575" cy="554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Maintainable Item</a:t>
            </a:r>
          </a:p>
        </p:txBody>
      </p:sp>
      <p:sp>
        <p:nvSpPr>
          <p:cNvPr id="23577" name="TextBox 48"/>
          <p:cNvSpPr txBox="1">
            <a:spLocks noChangeArrowheads="1"/>
          </p:cNvSpPr>
          <p:nvPr/>
        </p:nvSpPr>
        <p:spPr bwMode="auto">
          <a:xfrm>
            <a:off x="2633663" y="5087938"/>
            <a:ext cx="1427162" cy="323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Component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 rot="16200000" flipV="1">
            <a:off x="1202531" y="4890294"/>
            <a:ext cx="701675" cy="7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23577" idx="1"/>
          </p:cNvCxnSpPr>
          <p:nvPr/>
        </p:nvCxnSpPr>
        <p:spPr>
          <a:xfrm rot="10800000">
            <a:off x="1568450" y="5245100"/>
            <a:ext cx="1065213" cy="47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80" name="TextBox 66"/>
          <p:cNvSpPr txBox="1">
            <a:spLocks noChangeArrowheads="1"/>
          </p:cNvSpPr>
          <p:nvPr/>
        </p:nvSpPr>
        <p:spPr bwMode="auto">
          <a:xfrm>
            <a:off x="346075" y="5284788"/>
            <a:ext cx="1800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1200"/>
              <a:t>Component may move up a level for simpler machines.</a:t>
            </a:r>
          </a:p>
        </p:txBody>
      </p:sp>
      <p:sp>
        <p:nvSpPr>
          <p:cNvPr id="23581" name="TextBox 36"/>
          <p:cNvSpPr txBox="1">
            <a:spLocks noChangeArrowheads="1"/>
          </p:cNvSpPr>
          <p:nvPr/>
        </p:nvSpPr>
        <p:spPr bwMode="auto">
          <a:xfrm>
            <a:off x="3851275" y="5949950"/>
            <a:ext cx="4033838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Where do delays generally occur?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14090"/>
            <a:ext cx="9144000" cy="584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79512" y="549275"/>
            <a:ext cx="7992888" cy="358775"/>
          </a:xfrm>
        </p:spPr>
        <p:txBody>
          <a:bodyPr/>
          <a:lstStyle/>
          <a:p>
            <a:r>
              <a:rPr lang="en-US" sz="2400" dirty="0" smtClean="0"/>
              <a:t>Maintenance Strategy - Understanding Failure Modes</a:t>
            </a:r>
          </a:p>
        </p:txBody>
      </p:sp>
      <p:sp>
        <p:nvSpPr>
          <p:cNvPr id="21" name="Oval 20"/>
          <p:cNvSpPr/>
          <p:nvPr/>
        </p:nvSpPr>
        <p:spPr>
          <a:xfrm>
            <a:off x="8936038" y="57150"/>
            <a:ext cx="127000" cy="1635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196752"/>
            <a:ext cx="9144001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64904"/>
            <a:ext cx="9144000" cy="47251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1732" t="30753" r="32034" b="14391"/>
          <a:stretch>
            <a:fillRect/>
          </a:stretch>
        </p:blipFill>
        <p:spPr bwMode="auto">
          <a:xfrm>
            <a:off x="369888" y="2122488"/>
            <a:ext cx="8153400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8"/>
          <p:cNvSpPr txBox="1">
            <a:spLocks noChangeArrowheads="1"/>
          </p:cNvSpPr>
          <p:nvPr/>
        </p:nvSpPr>
        <p:spPr bwMode="auto">
          <a:xfrm>
            <a:off x="369888" y="6354763"/>
            <a:ext cx="1817687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Example only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16200000" flipH="1">
            <a:off x="7610475" y="1881188"/>
            <a:ext cx="1157288" cy="11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05" name="TextBox 13"/>
          <p:cNvSpPr txBox="1">
            <a:spLocks noChangeArrowheads="1"/>
          </p:cNvSpPr>
          <p:nvPr/>
        </p:nvSpPr>
        <p:spPr bwMode="auto">
          <a:xfrm>
            <a:off x="4849813" y="1203325"/>
            <a:ext cx="32639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AU"/>
              <a:t>The Risk is based on site matrix</a:t>
            </a:r>
          </a:p>
        </p:txBody>
      </p:sp>
      <p:sp>
        <p:nvSpPr>
          <p:cNvPr id="25606" name="TextBox 14"/>
          <p:cNvSpPr txBox="1">
            <a:spLocks noChangeArrowheads="1"/>
          </p:cNvSpPr>
          <p:nvPr/>
        </p:nvSpPr>
        <p:spPr bwMode="auto">
          <a:xfrm>
            <a:off x="415925" y="1620838"/>
            <a:ext cx="689927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AU"/>
              <a:t>Most significant combination of consequence and likelihood if multiple exist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5307013" y="2262188"/>
            <a:ext cx="728662" cy="238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6200000" flipH="1">
            <a:off x="5758657" y="1950243"/>
            <a:ext cx="717550" cy="6588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6"/>
          <p:cNvSpPr txBox="1">
            <a:spLocks/>
          </p:cNvSpPr>
          <p:nvPr/>
        </p:nvSpPr>
        <p:spPr>
          <a:xfrm>
            <a:off x="395288" y="549275"/>
            <a:ext cx="7633096" cy="358775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AU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Maintenance Strategy -  </a:t>
            </a:r>
            <a:r>
              <a:rPr lang="en-AU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Effects and Criticality Analysis</a:t>
            </a:r>
          </a:p>
        </p:txBody>
      </p:sp>
      <p:sp>
        <p:nvSpPr>
          <p:cNvPr id="21" name="Oval 20"/>
          <p:cNvSpPr/>
          <p:nvPr/>
        </p:nvSpPr>
        <p:spPr>
          <a:xfrm>
            <a:off x="8936038" y="57150"/>
            <a:ext cx="127000" cy="1635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2" cstate="print"/>
          <a:srcRect l="1602" t="30917" r="30606" b="8269"/>
          <a:stretch>
            <a:fillRect/>
          </a:stretch>
        </p:blipFill>
        <p:spPr bwMode="auto">
          <a:xfrm>
            <a:off x="450850" y="1851025"/>
            <a:ext cx="8348663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Brace 7"/>
          <p:cNvSpPr/>
          <p:nvPr/>
        </p:nvSpPr>
        <p:spPr>
          <a:xfrm rot="16200000">
            <a:off x="5980112" y="-955674"/>
            <a:ext cx="284163" cy="523716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6628" name="TextBox 9"/>
          <p:cNvSpPr txBox="1">
            <a:spLocks noChangeArrowheads="1"/>
          </p:cNvSpPr>
          <p:nvPr/>
        </p:nvSpPr>
        <p:spPr bwMode="auto">
          <a:xfrm>
            <a:off x="1771650" y="1238250"/>
            <a:ext cx="68976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AU"/>
              <a:t>Together these columns represent the maintenance strategy</a:t>
            </a:r>
          </a:p>
        </p:txBody>
      </p:sp>
      <p:sp>
        <p:nvSpPr>
          <p:cNvPr id="26629" name="Title 10"/>
          <p:cNvSpPr>
            <a:spLocks noGrp="1"/>
          </p:cNvSpPr>
          <p:nvPr>
            <p:ph type="title"/>
          </p:nvPr>
        </p:nvSpPr>
        <p:spPr>
          <a:xfrm>
            <a:off x="395288" y="549275"/>
            <a:ext cx="7705104" cy="358775"/>
          </a:xfrm>
        </p:spPr>
        <p:txBody>
          <a:bodyPr/>
          <a:lstStyle/>
          <a:p>
            <a:r>
              <a:rPr lang="en-AU" sz="2000" dirty="0" smtClean="0"/>
              <a:t>Maintenance Strategy - Minimising affect of failed outcomes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itle 10"/>
          <p:cNvSpPr>
            <a:spLocks noGrp="1"/>
          </p:cNvSpPr>
          <p:nvPr>
            <p:ph type="title"/>
          </p:nvPr>
        </p:nvSpPr>
        <p:spPr>
          <a:xfrm>
            <a:off x="395288" y="549275"/>
            <a:ext cx="7201048" cy="358775"/>
          </a:xfrm>
        </p:spPr>
        <p:txBody>
          <a:bodyPr/>
          <a:lstStyle/>
          <a:p>
            <a:r>
              <a:rPr lang="en-AU" sz="2000" dirty="0" smtClean="0"/>
              <a:t>What do I do with the result of my Maintenance Strategy. </a:t>
            </a: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4572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70912"/>
            <a:ext cx="4499992" cy="588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Scheduling and Planning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73246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/>
              <a:t>Excellence in planning and scheduling must be linked to knowledge of equipment condition; to excellence in PM and basic care, and then </a:t>
            </a:r>
            <a:r>
              <a:rPr lang="en-US" sz="2400" i="1" dirty="0" smtClean="0"/>
              <a:t>integrated within the production requirements.</a:t>
            </a:r>
            <a:endParaRPr lang="en-US" sz="2800" dirty="0" smtClean="0">
              <a:solidFill>
                <a:srgbClr val="FFFF00"/>
              </a:solidFill>
            </a:endParaRPr>
          </a:p>
          <a:p>
            <a:pPr lvl="1">
              <a:lnSpc>
                <a:spcPct val="90000"/>
              </a:lnSpc>
              <a:buSzPct val="75000"/>
            </a:pPr>
            <a:r>
              <a:rPr lang="en-US" sz="2400" dirty="0" smtClean="0"/>
              <a:t>Establishing discipline within planning and scheduling and the related criteria</a:t>
            </a:r>
          </a:p>
          <a:p>
            <a:pPr lvl="1">
              <a:lnSpc>
                <a:spcPct val="90000"/>
              </a:lnSpc>
              <a:buSzPct val="75000"/>
            </a:pPr>
            <a:r>
              <a:rPr lang="en-US" sz="2400" dirty="0" smtClean="0"/>
              <a:t>Primary goal: improve labor productivity, Caution - wrench time must be balanced v. other issues, PM, etc.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/>
              <a:t>Planning and scheduling by itself will not contribute to improved equipment performance.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/>
              <a:t>Condition monitoring by itself will not contribute to improved equipment performance.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/>
              <a:t>It is only when we combine them that we achieve improvement; and the best improvement comes when we do both with a proactive approach for defect elimination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000" dirty="0" smtClean="0"/>
              <a:t>Organising  ONLINE and OFFLINE maintenance and having operators assist in the maintenance function in parallel to production is where practical make sense.</a:t>
            </a:r>
          </a:p>
          <a:p>
            <a:pPr lvl="1">
              <a:lnSpc>
                <a:spcPct val="90000"/>
              </a:lnSpc>
              <a:buSzPct val="75000"/>
            </a:pPr>
            <a:endParaRPr lang="en-US" sz="2400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Scheduling and Planning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dirty="0" smtClean="0"/>
              <a:t>How do we know if we’re successful? We measure our performance, e.g.:</a:t>
            </a:r>
          </a:p>
          <a:p>
            <a:pPr lvl="1"/>
            <a:r>
              <a:rPr lang="en-US" sz="2400" dirty="0" smtClean="0"/>
              <a:t>PM Completion rates </a:t>
            </a:r>
          </a:p>
          <a:p>
            <a:pPr lvl="1"/>
            <a:r>
              <a:rPr lang="en-US" sz="2400" dirty="0" err="1" smtClean="0"/>
              <a:t>PdM</a:t>
            </a:r>
            <a:r>
              <a:rPr lang="en-US" sz="2400" dirty="0" smtClean="0"/>
              <a:t> Compliance </a:t>
            </a:r>
          </a:p>
          <a:p>
            <a:pPr lvl="1"/>
            <a:r>
              <a:rPr lang="en-US" sz="2400" dirty="0" smtClean="0"/>
              <a:t>Schedule Compliance </a:t>
            </a:r>
          </a:p>
          <a:p>
            <a:pPr lvl="1"/>
            <a:r>
              <a:rPr lang="en-US" sz="2400" dirty="0" smtClean="0"/>
              <a:t>Percent Planned Work </a:t>
            </a:r>
          </a:p>
          <a:p>
            <a:pPr lvl="1"/>
            <a:r>
              <a:rPr lang="en-US" sz="2400" dirty="0" smtClean="0"/>
              <a:t>Percent Reactive Work </a:t>
            </a:r>
          </a:p>
          <a:p>
            <a:pPr lvl="1"/>
            <a:r>
              <a:rPr lang="en-US" sz="2400" dirty="0" smtClean="0"/>
              <a:t>Condition Monitoring completion</a:t>
            </a:r>
          </a:p>
          <a:p>
            <a:pPr lvl="1"/>
            <a:r>
              <a:rPr lang="en-US" sz="2400" dirty="0" smtClean="0"/>
              <a:t>Wrench Time  NOT just allocated time to maintenance</a:t>
            </a:r>
          </a:p>
          <a:p>
            <a:pPr lvl="1"/>
            <a:r>
              <a:rPr lang="en-US" sz="2400" dirty="0" smtClean="0"/>
              <a:t>Maintenance Costs </a:t>
            </a:r>
          </a:p>
          <a:p>
            <a:pPr lvl="1"/>
            <a:r>
              <a:rPr lang="en-US" sz="2400" dirty="0" smtClean="0"/>
              <a:t>Annual Leave and Absenteeism</a:t>
            </a:r>
          </a:p>
          <a:p>
            <a:pPr lvl="1"/>
            <a:r>
              <a:rPr lang="en-US" sz="2400" dirty="0" smtClean="0"/>
              <a:t> Overtime worked</a:t>
            </a:r>
          </a:p>
          <a:p>
            <a:pPr lvl="1">
              <a:lnSpc>
                <a:spcPct val="90000"/>
              </a:lnSpc>
              <a:buSzPct val="75000"/>
            </a:pPr>
            <a:endParaRPr lang="en-US" sz="2400" dirty="0" smtClean="0"/>
          </a:p>
          <a:p>
            <a:pPr lvl="1">
              <a:lnSpc>
                <a:spcPct val="90000"/>
              </a:lnSpc>
              <a:buSzPct val="75000"/>
            </a:pPr>
            <a:endParaRPr lang="en-US" sz="2400" dirty="0" smtClean="0"/>
          </a:p>
          <a:p>
            <a:endParaRPr lang="en-AU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r>
              <a:rPr lang="en-AU" sz="2400" dirty="0" smtClean="0"/>
              <a:t>WHATS ISSUES SHOULD I ACCOUNT FOR WITH OTHER EXISTING EQUIPMENT?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Where is the equipment up to in overhaul lifecycle. </a:t>
            </a:r>
            <a:r>
              <a:rPr lang="en-AU" b="0" i="1" dirty="0" smtClean="0"/>
              <a:t>(Is it approaching an overhaul or end of panel maintenance activity.)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Where am I up to with component changeout programming.     </a:t>
            </a:r>
            <a:r>
              <a:rPr lang="en-AU" b="0" i="1" dirty="0" smtClean="0"/>
              <a:t>(</a:t>
            </a:r>
            <a:r>
              <a:rPr lang="en-AU" b="0" i="1" dirty="0" err="1" smtClean="0"/>
              <a:t>Ie</a:t>
            </a:r>
            <a:r>
              <a:rPr lang="en-AU" b="0" i="1" dirty="0" smtClean="0"/>
              <a:t> Bolters are at 15,000 cycles.)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Do I have a current audit report on the equipment condition.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Where are we up to with approval requirements. </a:t>
            </a:r>
            <a:r>
              <a:rPr lang="en-AU" b="0" i="1" dirty="0" smtClean="0"/>
              <a:t>(Motors, gas monitors, lights, electrical components.)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 Do I have Fit for Purpose equipment available. </a:t>
            </a:r>
            <a:r>
              <a:rPr lang="en-AU" b="0" i="1" dirty="0" smtClean="0"/>
              <a:t>(Is there any legacy design issues.)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Is there outstanding O.E.M alert conditions awaiting scheduling</a:t>
            </a:r>
            <a:r>
              <a:rPr lang="en-AU" b="0" i="1" dirty="0" smtClean="0"/>
              <a:t>. (</a:t>
            </a:r>
            <a:r>
              <a:rPr lang="en-AU" b="0" i="1" dirty="0" err="1" smtClean="0"/>
              <a:t>Ie</a:t>
            </a:r>
            <a:r>
              <a:rPr lang="en-AU" b="0" i="1" dirty="0" smtClean="0"/>
              <a:t> radio compliance, Guideline alignment)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Challenge what you currently do based on the need for a current maintenance strategy.</a:t>
            </a:r>
          </a:p>
          <a:p>
            <a:pPr>
              <a:buFont typeface="Arial" pitchFamily="34" charset="0"/>
              <a:buChar char="•"/>
            </a:pPr>
            <a:endParaRPr lang="en-AU" b="0" i="1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51520" y="548680"/>
            <a:ext cx="7776864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Can I apply this to other pieces of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Equipment?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80400" cy="3587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AU" sz="2000" dirty="0" smtClean="0"/>
              <a:t>Typical Impact on Existing Maintenance Task Frequency</a:t>
            </a:r>
          </a:p>
        </p:txBody>
      </p:sp>
      <p:sp>
        <p:nvSpPr>
          <p:cNvPr id="21507" name="Content Placeholder 9"/>
          <p:cNvSpPr>
            <a:spLocks noGrp="1"/>
          </p:cNvSpPr>
          <p:nvPr>
            <p:ph sz="half" idx="2"/>
          </p:nvPr>
        </p:nvSpPr>
        <p:spPr>
          <a:xfrm>
            <a:off x="4976813" y="1268413"/>
            <a:ext cx="3576637" cy="4525962"/>
          </a:xfrm>
        </p:spPr>
        <p:txBody>
          <a:bodyPr/>
          <a:lstStyle/>
          <a:p>
            <a:pPr marL="0" indent="0">
              <a:buFontTx/>
              <a:buChar char="•"/>
            </a:pPr>
            <a:r>
              <a:rPr lang="en-AU" smtClean="0"/>
              <a:t> After applying Strategy Review Process</a:t>
            </a:r>
          </a:p>
          <a:p>
            <a:pPr marL="0" indent="0">
              <a:buFontTx/>
              <a:buChar char="•"/>
            </a:pPr>
            <a:endParaRPr lang="en-AU" smtClean="0"/>
          </a:p>
          <a:p>
            <a:pPr marL="0" indent="0">
              <a:buFontTx/>
              <a:buChar char="•"/>
            </a:pPr>
            <a:r>
              <a:rPr lang="en-AU" smtClean="0"/>
              <a:t> Where the current maintenance done is a result of reacting to previous issues</a:t>
            </a:r>
          </a:p>
          <a:p>
            <a:pPr marL="0" indent="0">
              <a:buFontTx/>
              <a:buChar char="•"/>
            </a:pPr>
            <a:endParaRPr lang="en-AU" smtClean="0"/>
          </a:p>
          <a:p>
            <a:pPr marL="0" indent="0">
              <a:buFontTx/>
              <a:buChar char="•"/>
            </a:pPr>
            <a:r>
              <a:rPr lang="en-AU" smtClean="0"/>
              <a:t> Most duplicates come due to many trades / operators checking the same thing.</a:t>
            </a: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43138"/>
            <a:ext cx="5110163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D6CFA15-CA3B-427F-B73E-59EC2A8A71FA}" type="slidenum">
              <a:rPr lang="en-US"/>
              <a:pPr/>
              <a:t>29</a:t>
            </a:fld>
            <a:endParaRPr lang="en-US"/>
          </a:p>
        </p:txBody>
      </p:sp>
      <p:sp>
        <p:nvSpPr>
          <p:cNvPr id="29700" name="Rectangle 15"/>
          <p:cNvSpPr>
            <a:spLocks noChangeArrowheads="1"/>
          </p:cNvSpPr>
          <p:nvPr/>
        </p:nvSpPr>
        <p:spPr bwMode="auto">
          <a:xfrm>
            <a:off x="357188" y="1428750"/>
            <a:ext cx="842962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/>
              <a:t>Your system is perfectly designed</a:t>
            </a:r>
          </a:p>
          <a:p>
            <a:pPr algn="ctr"/>
            <a:r>
              <a:rPr lang="en-US" sz="4000" b="1" i="1"/>
              <a:t>to give you the results that you get. </a:t>
            </a:r>
          </a:p>
          <a:p>
            <a:r>
              <a:rPr lang="en-US" sz="3200"/>
              <a:t>			</a:t>
            </a:r>
            <a:r>
              <a:rPr lang="en-US" sz="1200"/>
              <a:t>		</a:t>
            </a:r>
            <a:r>
              <a:rPr lang="en-US" sz="2000"/>
              <a:t>W. Edwards Deming</a:t>
            </a:r>
            <a:endParaRPr lang="en-US" sz="20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142875" y="1143000"/>
            <a:ext cx="8858250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AU" sz="2000" u="sng" dirty="0"/>
              <a:t>MAINTENANCE PART 2: </a:t>
            </a:r>
          </a:p>
          <a:p>
            <a:pPr>
              <a:defRPr/>
            </a:pPr>
            <a:r>
              <a:rPr lang="en-AU" sz="2000" dirty="0" smtClean="0"/>
              <a:t>The following </a:t>
            </a:r>
            <a:r>
              <a:rPr lang="en-AU" sz="2000" dirty="0"/>
              <a:t>is based on having a Fit for Purpose new piece of plant being delivered to the mine.</a:t>
            </a:r>
          </a:p>
          <a:p>
            <a:pPr>
              <a:defRPr/>
            </a:pPr>
            <a:endParaRPr lang="en-AU" sz="1000" dirty="0"/>
          </a:p>
          <a:p>
            <a:pPr>
              <a:defRPr/>
            </a:pPr>
            <a:r>
              <a:rPr lang="en-AU" sz="2000" dirty="0" smtClean="0"/>
              <a:t>HOW </a:t>
            </a:r>
            <a:r>
              <a:rPr lang="en-AU" sz="2000" dirty="0"/>
              <a:t>WILL I DETERMINE WHAT MAINTENANCE </a:t>
            </a:r>
            <a:r>
              <a:rPr lang="en-AU" sz="2000" dirty="0" smtClean="0"/>
              <a:t>REQUIREMENTS </a:t>
            </a:r>
            <a:r>
              <a:rPr lang="en-AU" sz="2000" dirty="0"/>
              <a:t>IS NEED TO MEET MY TARGETS?</a:t>
            </a:r>
          </a:p>
          <a:p>
            <a:pPr>
              <a:defRPr/>
            </a:pPr>
            <a:endParaRPr lang="en-AU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Fundamental  Facts.</a:t>
            </a:r>
            <a:endParaRPr lang="en-AU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The </a:t>
            </a:r>
            <a:r>
              <a:rPr lang="en-AU" sz="2000" dirty="0" err="1" smtClean="0"/>
              <a:t>Nertney</a:t>
            </a:r>
            <a:r>
              <a:rPr lang="en-AU" sz="2000" dirty="0" smtClean="0"/>
              <a:t> View.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Perceptions.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What </a:t>
            </a:r>
            <a:r>
              <a:rPr lang="en-AU" sz="2000" dirty="0"/>
              <a:t>does history tell us</a:t>
            </a:r>
            <a:r>
              <a:rPr lang="en-AU" sz="1600" i="1" dirty="0"/>
              <a:t>? (If you cant measure it you cannot manage </a:t>
            </a:r>
            <a:r>
              <a:rPr lang="en-AU" sz="1600" i="1" dirty="0" smtClean="0"/>
              <a:t>it) 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Effecting Maintenance Efficiency?</a:t>
            </a:r>
            <a:endParaRPr lang="en-AU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What information do I have to make the right decisions.</a:t>
            </a:r>
            <a:endParaRPr lang="en-AU" sz="1600" i="1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Inputs to a Maintenance Strategy. </a:t>
            </a:r>
            <a:endParaRPr lang="en-AU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Input to Computerised Maintenance Management System?</a:t>
            </a:r>
            <a:endParaRPr lang="en-AU" sz="20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Planning and Scheduling?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AU" sz="2000" dirty="0" smtClean="0"/>
              <a:t>How do I apply it to existing equipment?</a:t>
            </a:r>
            <a:endParaRPr lang="en-AU" sz="2000" dirty="0"/>
          </a:p>
          <a:p>
            <a:pPr marL="457200" indent="-457200">
              <a:defRPr/>
            </a:pPr>
            <a:endParaRPr lang="en-AU" sz="1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lvl="2">
              <a:defRPr/>
            </a:pPr>
            <a:endParaRPr lang="en-AU" sz="2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defRPr/>
            </a:pPr>
            <a:endParaRPr lang="en-AU" sz="2000" dirty="0">
              <a:solidFill>
                <a:srgbClr val="0070C0"/>
              </a:solidFill>
            </a:endParaRPr>
          </a:p>
          <a:p>
            <a:pPr>
              <a:defRPr/>
            </a:pPr>
            <a:endParaRPr lang="en-AU" sz="2000" dirty="0"/>
          </a:p>
          <a:p>
            <a:pPr>
              <a:defRPr/>
            </a:pPr>
            <a:endParaRPr lang="en-AU" sz="2400" dirty="0"/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0"/>
            <a:ext cx="37861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Agenda for today</a:t>
            </a:r>
            <a:endParaRPr lang="en-AU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9BB22395-EED3-42A5-A3E8-BCC33C0382E6}" type="slidenum">
              <a:rPr lang="en-US"/>
              <a:pPr/>
              <a:t>30</a:t>
            </a:fld>
            <a:endParaRPr lang="en-US"/>
          </a:p>
        </p:txBody>
      </p:sp>
      <p:sp>
        <p:nvSpPr>
          <p:cNvPr id="30723" name="Title 14"/>
          <p:cNvSpPr>
            <a:spLocks noGrp="1"/>
          </p:cNvSpPr>
          <p:nvPr>
            <p:ph type="title"/>
          </p:nvPr>
        </p:nvSpPr>
        <p:spPr>
          <a:xfrm>
            <a:off x="1928813" y="285750"/>
            <a:ext cx="6480175" cy="358775"/>
          </a:xfrm>
        </p:spPr>
        <p:txBody>
          <a:bodyPr/>
          <a:lstStyle/>
          <a:p>
            <a:pPr algn="ctr" eaLnBrk="1" hangingPunct="1"/>
            <a:r>
              <a:rPr lang="en-GB" sz="2400" smtClean="0"/>
              <a:t>ONGOING EQUIPMENT PERFORMANCE? </a:t>
            </a:r>
            <a:r>
              <a:rPr lang="en-AU" sz="2400" smtClean="0"/>
              <a:t>What happens if we get it wrong </a:t>
            </a:r>
          </a:p>
        </p:txBody>
      </p:sp>
      <p:sp>
        <p:nvSpPr>
          <p:cNvPr id="30724" name="Rectangle 15"/>
          <p:cNvSpPr>
            <a:spLocks noChangeArrowheads="1"/>
          </p:cNvSpPr>
          <p:nvPr/>
        </p:nvSpPr>
        <p:spPr bwMode="auto">
          <a:xfrm>
            <a:off x="357188" y="1428750"/>
            <a:ext cx="8429625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 dirty="0"/>
              <a:t>SO WHAT HAPPENS WHEN MY MAINTEANCE STRATEGY APPEAR WRONG?</a:t>
            </a:r>
          </a:p>
          <a:p>
            <a:pPr algn="ctr"/>
            <a:r>
              <a:rPr lang="en-US" sz="4000" b="1" i="1" dirty="0"/>
              <a:t>We need to determine what is the root cause.</a:t>
            </a:r>
          </a:p>
          <a:p>
            <a:pPr algn="ctr"/>
            <a:r>
              <a:rPr lang="en-US" sz="4000" b="1" i="1" dirty="0"/>
              <a:t>We have to modify to achieve the </a:t>
            </a:r>
            <a:r>
              <a:rPr lang="en-US" sz="4000" b="1" i="1" dirty="0" smtClean="0"/>
              <a:t>optimum </a:t>
            </a:r>
            <a:r>
              <a:rPr lang="en-US" sz="4000" b="1" i="1" dirty="0"/>
              <a:t>outcome</a:t>
            </a:r>
            <a:r>
              <a:rPr lang="en-US" sz="4000" b="1" i="1" dirty="0" smtClean="0"/>
              <a:t>?</a:t>
            </a:r>
          </a:p>
          <a:p>
            <a:pPr algn="ctr"/>
            <a:r>
              <a:rPr lang="en-US" sz="1800" b="1" i="1" dirty="0" smtClean="0"/>
              <a:t>Geology, Component and Machine lifecycle, Operator skills, mining cycle, manning all </a:t>
            </a:r>
            <a:r>
              <a:rPr lang="en-US" sz="1800" b="1" i="1" smtClean="0"/>
              <a:t>need monitoring.</a:t>
            </a:r>
            <a:endParaRPr lang="en-US" sz="1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/>
          <p:cNvSpPr txBox="1">
            <a:spLocks noChangeArrowheads="1"/>
          </p:cNvSpPr>
          <p:nvPr/>
        </p:nvSpPr>
        <p:spPr bwMode="auto">
          <a:xfrm>
            <a:off x="0" y="1052513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ctr"/>
            <a:r>
              <a:rPr lang="en-AU" sz="2600" dirty="0"/>
              <a:t>Maintenance Vs Operational &amp; Working time?</a:t>
            </a:r>
          </a:p>
          <a:p>
            <a:r>
              <a:rPr lang="en-US" sz="2000" dirty="0"/>
              <a:t>We need to understand that Production Time X Productivity = M Advance (the end game).</a:t>
            </a:r>
          </a:p>
          <a:p>
            <a:endParaRPr lang="en-US" sz="800" dirty="0"/>
          </a:p>
          <a:p>
            <a:r>
              <a:rPr lang="en-US" sz="2000" dirty="0"/>
              <a:t>There needs to be a balance of Engineering and Operational Planned Activities (maintenance and </a:t>
            </a:r>
            <a:r>
              <a:rPr lang="en-US" sz="2000" dirty="0" smtClean="0"/>
              <a:t>sequence </a:t>
            </a:r>
            <a:r>
              <a:rPr lang="en-US" sz="2000" dirty="0"/>
              <a:t>moves) AND Unplanned delays (downtime) breakdowns, production preparation </a:t>
            </a:r>
            <a:r>
              <a:rPr lang="en-US" sz="2000" dirty="0" smtClean="0"/>
              <a:t>etc occur</a:t>
            </a:r>
            <a:r>
              <a:rPr lang="en-US" sz="2000" dirty="0"/>
              <a:t>.  </a:t>
            </a:r>
          </a:p>
          <a:p>
            <a:endParaRPr lang="en-US" sz="800" dirty="0"/>
          </a:p>
          <a:p>
            <a:r>
              <a:rPr lang="en-US" sz="2000" dirty="0"/>
              <a:t>Assuming the maximum calendar time is realised (Not always done) the resulting time is </a:t>
            </a:r>
            <a:r>
              <a:rPr lang="en-US" sz="2000" dirty="0" smtClean="0"/>
              <a:t>Working Time.</a:t>
            </a:r>
          </a:p>
          <a:p>
            <a:endParaRPr lang="en-US" sz="800" i="1" dirty="0" smtClean="0">
              <a:solidFill>
                <a:srgbClr val="002060"/>
              </a:solidFill>
            </a:endParaRPr>
          </a:p>
          <a:p>
            <a:r>
              <a:rPr lang="en-US" sz="1800" i="1" dirty="0" smtClean="0">
                <a:solidFill>
                  <a:srgbClr val="002060"/>
                </a:solidFill>
              </a:rPr>
              <a:t>Work Time – Planned Maintenance – Eng Delays = Available Time</a:t>
            </a:r>
          </a:p>
          <a:p>
            <a:r>
              <a:rPr lang="en-US" sz="1800" i="1" dirty="0" smtClean="0">
                <a:solidFill>
                  <a:srgbClr val="002060"/>
                </a:solidFill>
              </a:rPr>
              <a:t>Available Time – Planned Operational  Activities (Belt Move) – Operational Delays = Operational Time (Cut Time)</a:t>
            </a:r>
            <a:endParaRPr lang="en-US" sz="1800" i="1" dirty="0">
              <a:solidFill>
                <a:srgbClr val="002060"/>
              </a:solidFill>
            </a:endParaRPr>
          </a:p>
          <a:p>
            <a:endParaRPr lang="en-US" sz="800" dirty="0"/>
          </a:p>
          <a:p>
            <a:r>
              <a:rPr lang="en-US" sz="2000" dirty="0"/>
              <a:t>If we identify </a:t>
            </a:r>
            <a:r>
              <a:rPr lang="en-US" sz="2000" dirty="0" smtClean="0"/>
              <a:t>maintenance workload required  for the </a:t>
            </a:r>
            <a:r>
              <a:rPr lang="en-US" sz="2000" dirty="0"/>
              <a:t>equipment to operate reliably and productively </a:t>
            </a:r>
            <a:r>
              <a:rPr lang="en-US" sz="2000" dirty="0" smtClean="0"/>
              <a:t>then </a:t>
            </a:r>
            <a:r>
              <a:rPr lang="en-US" sz="2000" dirty="0"/>
              <a:t>we will have done our jobs. </a:t>
            </a:r>
          </a:p>
          <a:p>
            <a:endParaRPr lang="en-US" sz="800" dirty="0"/>
          </a:p>
          <a:p>
            <a:r>
              <a:rPr lang="en-US" sz="2000" dirty="0"/>
              <a:t>The increasing targets for development with increase Longwall productivity is the most significant coal </a:t>
            </a:r>
            <a:r>
              <a:rPr lang="en-US" sz="2000" dirty="0" smtClean="0"/>
              <a:t>industry </a:t>
            </a:r>
            <a:r>
              <a:rPr lang="en-US" sz="2000" dirty="0"/>
              <a:t>issue </a:t>
            </a:r>
            <a:r>
              <a:rPr lang="en-US" sz="2000" dirty="0" smtClean="0"/>
              <a:t> today. </a:t>
            </a:r>
            <a:r>
              <a:rPr lang="en-US" sz="2000" dirty="0"/>
              <a:t>The </a:t>
            </a:r>
            <a:r>
              <a:rPr lang="en-US" sz="2000" dirty="0" smtClean="0"/>
              <a:t>presentation </a:t>
            </a:r>
            <a:r>
              <a:rPr lang="en-US" sz="2000" dirty="0"/>
              <a:t>today </a:t>
            </a:r>
            <a:r>
              <a:rPr lang="en-US" sz="2000" dirty="0" smtClean="0"/>
              <a:t>forms the </a:t>
            </a:r>
            <a:r>
              <a:rPr lang="en-US" sz="2000" dirty="0"/>
              <a:t>foundations for equipment reliability and maintenance control.</a:t>
            </a:r>
          </a:p>
          <a:p>
            <a:pPr marL="0" lvl="1" algn="ctr"/>
            <a:endParaRPr lang="en-AU" sz="2600" dirty="0"/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Fundamental Facts</a:t>
            </a:r>
            <a:endParaRPr lang="en-AU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/>
          <p:cNvSpPr txBox="1">
            <a:spLocks noChangeArrowheads="1"/>
          </p:cNvSpPr>
          <p:nvPr/>
        </p:nvSpPr>
        <p:spPr bwMode="auto">
          <a:xfrm>
            <a:off x="0" y="1052513"/>
            <a:ext cx="91440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ctr"/>
            <a:endParaRPr lang="en-AU" sz="2600"/>
          </a:p>
          <a:p>
            <a:pPr marL="0" lvl="1" algn="ctr"/>
            <a:endParaRPr lang="en-AU" sz="2600"/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 dirty="0">
                <a:solidFill>
                  <a:schemeClr val="bg1"/>
                </a:solidFill>
              </a:rPr>
              <a:t>The </a:t>
            </a:r>
            <a:r>
              <a:rPr lang="en-AU" sz="2800" dirty="0" err="1">
                <a:solidFill>
                  <a:schemeClr val="bg1"/>
                </a:solidFill>
              </a:rPr>
              <a:t>Nertney</a:t>
            </a:r>
            <a:r>
              <a:rPr lang="en-AU" sz="2800" dirty="0">
                <a:solidFill>
                  <a:schemeClr val="bg1"/>
                </a:solidFill>
              </a:rPr>
              <a:t> View </a:t>
            </a:r>
            <a:endParaRPr lang="en-AU" sz="2400" dirty="0">
              <a:solidFill>
                <a:schemeClr val="bg1"/>
              </a:solidFill>
            </a:endParaRPr>
          </a:p>
        </p:txBody>
      </p:sp>
      <p:pic>
        <p:nvPicPr>
          <p:cNvPr id="717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2205038"/>
            <a:ext cx="4548187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4716463" y="2420938"/>
            <a:ext cx="1223962" cy="923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1000"/>
              <a:t>Maintenance </a:t>
            </a:r>
          </a:p>
          <a:p>
            <a:pPr algn="ctr"/>
            <a:endParaRPr lang="en-AU" sz="1000"/>
          </a:p>
          <a:p>
            <a:pPr algn="ctr"/>
            <a:r>
              <a:rPr lang="en-AU" sz="1400"/>
              <a:t>3 </a:t>
            </a:r>
          </a:p>
          <a:p>
            <a:pPr algn="ctr"/>
            <a:endParaRPr lang="en-AU" sz="1000"/>
          </a:p>
          <a:p>
            <a:pPr algn="ctr"/>
            <a:r>
              <a:rPr lang="en-AU" sz="1000"/>
              <a:t>Presentation</a:t>
            </a:r>
          </a:p>
        </p:txBody>
      </p:sp>
      <p:sp>
        <p:nvSpPr>
          <p:cNvPr id="7175" name="TextBox 10"/>
          <p:cNvSpPr txBox="1">
            <a:spLocks noChangeArrowheads="1"/>
          </p:cNvSpPr>
          <p:nvPr/>
        </p:nvSpPr>
        <p:spPr bwMode="auto">
          <a:xfrm>
            <a:off x="971550" y="4365625"/>
            <a:ext cx="1187450" cy="10461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1200"/>
              <a:t>Maintenance </a:t>
            </a:r>
          </a:p>
          <a:p>
            <a:pPr algn="ctr"/>
            <a:endParaRPr lang="en-AU" sz="1200"/>
          </a:p>
          <a:p>
            <a:pPr algn="ctr"/>
            <a:r>
              <a:rPr lang="en-AU" sz="1400"/>
              <a:t>1 </a:t>
            </a:r>
          </a:p>
          <a:p>
            <a:pPr algn="ctr"/>
            <a:endParaRPr lang="en-AU" sz="1200"/>
          </a:p>
          <a:p>
            <a:pPr algn="ctr"/>
            <a:r>
              <a:rPr lang="en-AU" sz="1200"/>
              <a:t>Presentation</a:t>
            </a:r>
          </a:p>
        </p:txBody>
      </p:sp>
      <p:sp>
        <p:nvSpPr>
          <p:cNvPr id="7176" name="TextBox 11"/>
          <p:cNvSpPr txBox="1">
            <a:spLocks noChangeArrowheads="1"/>
          </p:cNvSpPr>
          <p:nvPr/>
        </p:nvSpPr>
        <p:spPr bwMode="auto">
          <a:xfrm>
            <a:off x="4427538" y="4437063"/>
            <a:ext cx="1296987" cy="923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1200"/>
              <a:t>Maintenance</a:t>
            </a:r>
          </a:p>
          <a:p>
            <a:pPr algn="ctr"/>
            <a:endParaRPr lang="en-AU" sz="800"/>
          </a:p>
          <a:p>
            <a:pPr algn="ctr"/>
            <a:r>
              <a:rPr lang="en-AU" sz="1400"/>
              <a:t> 2 </a:t>
            </a:r>
          </a:p>
          <a:p>
            <a:pPr algn="ctr"/>
            <a:r>
              <a:rPr lang="en-AU" sz="1200"/>
              <a:t>Presentation</a:t>
            </a:r>
          </a:p>
          <a:p>
            <a:pPr algn="ctr"/>
            <a:endParaRPr lang="en-AU" sz="800"/>
          </a:p>
        </p:txBody>
      </p:sp>
      <p:sp>
        <p:nvSpPr>
          <p:cNvPr id="7177" name="TextBox 12"/>
          <p:cNvSpPr txBox="1">
            <a:spLocks noChangeArrowheads="1"/>
          </p:cNvSpPr>
          <p:nvPr/>
        </p:nvSpPr>
        <p:spPr bwMode="auto">
          <a:xfrm>
            <a:off x="900113" y="2133600"/>
            <a:ext cx="1114425" cy="12926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1200" dirty="0"/>
              <a:t>Maintenance</a:t>
            </a:r>
          </a:p>
          <a:p>
            <a:pPr algn="ctr"/>
            <a:endParaRPr lang="en-AU" sz="1200" dirty="0"/>
          </a:p>
          <a:p>
            <a:pPr algn="ctr"/>
            <a:r>
              <a:rPr lang="en-AU" sz="1600" dirty="0"/>
              <a:t>2 </a:t>
            </a:r>
            <a:endParaRPr lang="en-AU" sz="1600" dirty="0" smtClean="0"/>
          </a:p>
          <a:p>
            <a:pPr algn="ctr"/>
            <a:endParaRPr lang="en-AU" sz="1400" dirty="0"/>
          </a:p>
          <a:p>
            <a:pPr algn="ctr"/>
            <a:r>
              <a:rPr lang="en-AU" sz="1200" dirty="0"/>
              <a:t>Presentation</a:t>
            </a:r>
          </a:p>
          <a:p>
            <a:pPr algn="ctr"/>
            <a:endParaRPr lang="en-AU" sz="1200" dirty="0"/>
          </a:p>
        </p:txBody>
      </p:sp>
      <p:pic>
        <p:nvPicPr>
          <p:cNvPr id="717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3573463"/>
            <a:ext cx="1285875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6084888" y="1484313"/>
            <a:ext cx="2808287" cy="48628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en-AU" sz="1800" u="sng" dirty="0">
                <a:solidFill>
                  <a:schemeClr val="bg2">
                    <a:lumMod val="40000"/>
                    <a:lumOff val="60000"/>
                  </a:schemeClr>
                </a:solidFill>
              </a:rPr>
              <a:t>MAINTENANCE PART 3:</a:t>
            </a:r>
          </a:p>
          <a:p>
            <a:pPr>
              <a:defRPr/>
            </a:pPr>
            <a:r>
              <a:rPr lang="en-AU" sz="18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What’s left “fit for purpose” Maintenance Personnel, Maintenance Accountability and Performance measure against my operating standards and operation targets to sustain my maintenance performance</a:t>
            </a:r>
            <a:r>
              <a:rPr lang="en-AU" sz="1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?</a:t>
            </a:r>
          </a:p>
          <a:p>
            <a:pPr>
              <a:defRPr/>
            </a:pPr>
            <a:endParaRPr lang="en-AU" sz="1600" i="1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defRPr/>
            </a:pPr>
            <a:r>
              <a:rPr lang="en-AU" sz="16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QTN: Is the best place for tradesman on the end of a roof bolter?                  Should he or she help out when he or she can or should bolting be his job?</a:t>
            </a:r>
            <a:endParaRPr lang="en-AU" sz="1600" i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0" y="1052513"/>
            <a:ext cx="558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1800"/>
              <a:t>How we look at things determines what we see?</a:t>
            </a: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775"/>
            <a:ext cx="5332413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052736"/>
            <a:ext cx="8942388" cy="5598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052736"/>
            <a:ext cx="9144000" cy="553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5445125"/>
            <a:ext cx="22685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What does an Operator see?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His work environment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Positioning of controls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Ergonomics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</a:t>
            </a:r>
            <a:r>
              <a:rPr lang="en-AU" dirty="0" smtClean="0">
                <a:solidFill>
                  <a:schemeClr val="bg1"/>
                </a:solidFill>
              </a:rPr>
              <a:t>Potential for bonus</a:t>
            </a:r>
            <a:endParaRPr lang="en-AU" dirty="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AU" dirty="0"/>
              <a:t> HE SEE’s WORK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1052736"/>
            <a:ext cx="320357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What does a Tradesman see?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Ease for maintenance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Component changeout capability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 Service capability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32587" y="1124744"/>
            <a:ext cx="2411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What Should an Engineer see?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Power modules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Maintenance schedules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Downtime</a:t>
            </a:r>
          </a:p>
          <a:p>
            <a:pPr>
              <a:buFont typeface="Arial" charset="0"/>
              <a:buChar char="•"/>
            </a:pPr>
            <a:r>
              <a:rPr lang="en-AU" dirty="0">
                <a:solidFill>
                  <a:schemeClr val="bg1"/>
                </a:solidFill>
              </a:rPr>
              <a:t> Design issues</a:t>
            </a: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 dirty="0" smtClean="0">
                <a:solidFill>
                  <a:schemeClr val="bg1"/>
                </a:solidFill>
              </a:rPr>
              <a:t>Perceptions</a:t>
            </a:r>
            <a:endParaRPr lang="en-A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84313"/>
            <a:ext cx="45402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1484313"/>
            <a:ext cx="464343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411413" y="1052513"/>
            <a:ext cx="3635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000" dirty="0"/>
              <a:t>Rarely do we think of this? </a:t>
            </a:r>
          </a:p>
        </p:txBody>
      </p:sp>
      <p:pic>
        <p:nvPicPr>
          <p:cNvPr id="850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81525"/>
            <a:ext cx="28813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4252913"/>
            <a:ext cx="3195638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1863" y="4222750"/>
            <a:ext cx="3132137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4213" y="2276475"/>
            <a:ext cx="77755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27763" y="3644900"/>
            <a:ext cx="20161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We will see later how to account for this in our plan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 dirty="0" smtClean="0">
                <a:solidFill>
                  <a:schemeClr val="bg1"/>
                </a:solidFill>
              </a:rPr>
              <a:t>Perceptions</a:t>
            </a:r>
            <a:endParaRPr lang="en-A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/>
          <p:cNvSpPr txBox="1">
            <a:spLocks noChangeArrowheads="1"/>
          </p:cNvSpPr>
          <p:nvPr/>
        </p:nvSpPr>
        <p:spPr bwMode="auto">
          <a:xfrm>
            <a:off x="0" y="1052513"/>
            <a:ext cx="88582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ctr"/>
            <a:r>
              <a:rPr lang="en-AU" sz="2600"/>
              <a:t>Downtime ratio’s relating to Working time?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What does history tell us?</a:t>
            </a:r>
            <a:endParaRPr lang="en-AU" sz="2400">
              <a:solidFill>
                <a:schemeClr val="bg1"/>
              </a:solidFill>
            </a:endParaRP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4859338" y="1484313"/>
            <a:ext cx="38893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dirty="0"/>
              <a:t>DEV = </a:t>
            </a:r>
            <a:r>
              <a:rPr lang="en-AU" dirty="0" smtClean="0"/>
              <a:t>We budget in future with projected growth over 5 years to increase by 40</a:t>
            </a:r>
            <a:r>
              <a:rPr lang="en-AU" dirty="0"/>
              <a:t>%.</a:t>
            </a:r>
          </a:p>
        </p:txBody>
      </p:sp>
      <p:sp>
        <p:nvSpPr>
          <p:cNvPr id="10246" name="TextBox 5"/>
          <p:cNvSpPr txBox="1">
            <a:spLocks noChangeArrowheads="1"/>
          </p:cNvSpPr>
          <p:nvPr/>
        </p:nvSpPr>
        <p:spPr bwMode="auto">
          <a:xfrm>
            <a:off x="250825" y="1484313"/>
            <a:ext cx="410515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dirty="0"/>
              <a:t>LW = We budget in </a:t>
            </a:r>
            <a:r>
              <a:rPr lang="en-AU" dirty="0" smtClean="0"/>
              <a:t>future with projected growth over 5 years to increase by </a:t>
            </a:r>
            <a:r>
              <a:rPr lang="en-AU" dirty="0"/>
              <a:t>40% -70%.</a:t>
            </a:r>
          </a:p>
        </p:txBody>
      </p:sp>
      <p:sp>
        <p:nvSpPr>
          <p:cNvPr id="10247" name="TextBox 5"/>
          <p:cNvSpPr txBox="1">
            <a:spLocks noChangeArrowheads="1"/>
          </p:cNvSpPr>
          <p:nvPr/>
        </p:nvSpPr>
        <p:spPr bwMode="auto">
          <a:xfrm>
            <a:off x="0" y="2060848"/>
            <a:ext cx="93599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dirty="0">
                <a:solidFill>
                  <a:srgbClr val="FF0000"/>
                </a:solidFill>
              </a:rPr>
              <a:t>We have about 6 DEV (m) to 1 LW (m), things have not  change much over time used to be 7:1</a:t>
            </a:r>
          </a:p>
          <a:p>
            <a:pPr algn="ctr"/>
            <a:endParaRPr lang="en-AU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87675" y="5805488"/>
            <a:ext cx="3168650" cy="784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These figures represent typically about 20 operating production units</a:t>
            </a:r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20938"/>
            <a:ext cx="9144000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20938"/>
            <a:ext cx="9144000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420938"/>
            <a:ext cx="9144000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/>
          <p:cNvSpPr txBox="1">
            <a:spLocks noChangeArrowheads="1"/>
          </p:cNvSpPr>
          <p:nvPr/>
        </p:nvSpPr>
        <p:spPr bwMode="auto">
          <a:xfrm>
            <a:off x="0" y="908050"/>
            <a:ext cx="88582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ctr"/>
            <a:r>
              <a:rPr lang="en-AU" sz="2600"/>
              <a:t>What has been happening with Development?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37861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0" y="476250"/>
            <a:ext cx="4646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AU" sz="2800">
                <a:solidFill>
                  <a:schemeClr val="bg1"/>
                </a:solidFill>
              </a:rPr>
              <a:t>What does history tell us?</a:t>
            </a:r>
            <a:endParaRPr lang="en-AU" sz="240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808"/>
            <a:ext cx="911879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59632" y="5877272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We are looking for a 10% increase in cut time</a:t>
            </a:r>
            <a:endParaRPr lang="en-A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XST3308_Corporate PPT template">
  <a:themeElements>
    <a:clrScheme name="XST3308_Corporate PPT template 14">
      <a:dk1>
        <a:srgbClr val="000000"/>
      </a:dk1>
      <a:lt1>
        <a:srgbClr val="FFFFFF"/>
      </a:lt1>
      <a:dk2>
        <a:srgbClr val="FFFFFF"/>
      </a:dk2>
      <a:lt2>
        <a:srgbClr val="0C2577"/>
      </a:lt2>
      <a:accent1>
        <a:srgbClr val="ED5100"/>
      </a:accent1>
      <a:accent2>
        <a:srgbClr val="7A949E"/>
      </a:accent2>
      <a:accent3>
        <a:srgbClr val="FFFFFF"/>
      </a:accent3>
      <a:accent4>
        <a:srgbClr val="000000"/>
      </a:accent4>
      <a:accent5>
        <a:srgbClr val="F4B3AA"/>
      </a:accent5>
      <a:accent6>
        <a:srgbClr val="6E868F"/>
      </a:accent6>
      <a:hlink>
        <a:srgbClr val="0000FF"/>
      </a:hlink>
      <a:folHlink>
        <a:srgbClr val="867866"/>
      </a:folHlink>
    </a:clrScheme>
    <a:fontScheme name="XST3308_Corporate PPT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XST3308_Corporate PP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XST3308_Corporate PP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XST3308_Corporate PP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XST3308_Corporate PP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XST3308_Corporate PP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XST3308_Corporate PP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XST3308_Corporate PP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XST3308_Corporate PP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XST3308_Corporate PP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XST3308_Corporate PP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XST3308_Corporate PP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XST3308_Corporate PP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XST3308_Corporate PPT template 13">
        <a:dk1>
          <a:srgbClr val="000000"/>
        </a:dk1>
        <a:lt1>
          <a:srgbClr val="FFFFFF"/>
        </a:lt1>
        <a:dk2>
          <a:srgbClr val="0C2577"/>
        </a:dk2>
        <a:lt2>
          <a:srgbClr val="867866"/>
        </a:lt2>
        <a:accent1>
          <a:srgbClr val="ED5100"/>
        </a:accent1>
        <a:accent2>
          <a:srgbClr val="7A949E"/>
        </a:accent2>
        <a:accent3>
          <a:srgbClr val="FFFFFF"/>
        </a:accent3>
        <a:accent4>
          <a:srgbClr val="000000"/>
        </a:accent4>
        <a:accent5>
          <a:srgbClr val="F4B3AA"/>
        </a:accent5>
        <a:accent6>
          <a:srgbClr val="6E868F"/>
        </a:accent6>
        <a:hlink>
          <a:srgbClr val="0000FF"/>
        </a:hlink>
        <a:folHlink>
          <a:srgbClr val="8678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XST3308_Corporate PPT template 14">
        <a:dk1>
          <a:srgbClr val="000000"/>
        </a:dk1>
        <a:lt1>
          <a:srgbClr val="FFFFFF"/>
        </a:lt1>
        <a:dk2>
          <a:srgbClr val="FFFFFF"/>
        </a:dk2>
        <a:lt2>
          <a:srgbClr val="0C2577"/>
        </a:lt2>
        <a:accent1>
          <a:srgbClr val="ED5100"/>
        </a:accent1>
        <a:accent2>
          <a:srgbClr val="7A949E"/>
        </a:accent2>
        <a:accent3>
          <a:srgbClr val="FFFFFF"/>
        </a:accent3>
        <a:accent4>
          <a:srgbClr val="000000"/>
        </a:accent4>
        <a:accent5>
          <a:srgbClr val="F4B3AA"/>
        </a:accent5>
        <a:accent6>
          <a:srgbClr val="6E868F"/>
        </a:accent6>
        <a:hlink>
          <a:srgbClr val="0000FF"/>
        </a:hlink>
        <a:folHlink>
          <a:srgbClr val="8678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4514</TotalTime>
  <Words>2312</Words>
  <Application>Microsoft Office PowerPoint</Application>
  <PresentationFormat>On-screen Show (4:3)</PresentationFormat>
  <Paragraphs>569</Paragraphs>
  <Slides>30</Slides>
  <Notes>19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XST3308_Corporate PPT template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Journey to Maintenance Excellence, Where do I want to be?</vt:lpstr>
      <vt:lpstr>What is a Maintenance Strategy?</vt:lpstr>
      <vt:lpstr>Maintenance Strategy - What Can Go Wrong?</vt:lpstr>
      <vt:lpstr>Maintenance Strategy - Equipment Structure</vt:lpstr>
      <vt:lpstr>Maintenance Strategy - Understanding Failure Modes</vt:lpstr>
      <vt:lpstr>Slide 22</vt:lpstr>
      <vt:lpstr>Maintenance Strategy - Minimising affect of failed outcomes</vt:lpstr>
      <vt:lpstr>What do I do with the result of my Maintenance Strategy. </vt:lpstr>
      <vt:lpstr>Scheduling and Planning</vt:lpstr>
      <vt:lpstr>Scheduling and Planning</vt:lpstr>
      <vt:lpstr>Slide 27</vt:lpstr>
      <vt:lpstr>Typical Impact on Existing Maintenance Task Frequency</vt:lpstr>
      <vt:lpstr>Slide 29</vt:lpstr>
      <vt:lpstr>ONGOING EQUIPMENT PERFORMANCE? What happens if we get it wrong </vt:lpstr>
    </vt:vector>
  </TitlesOfParts>
  <Company>Billy Blue Colle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Month/Year</dc:title>
  <dc:creator>BBC</dc:creator>
  <cp:lastModifiedBy>pgill</cp:lastModifiedBy>
  <cp:revision>422</cp:revision>
  <cp:lastPrinted>2009-04-22T23:26:43Z</cp:lastPrinted>
  <dcterms:created xsi:type="dcterms:W3CDTF">2009-04-21T00:30:05Z</dcterms:created>
  <dcterms:modified xsi:type="dcterms:W3CDTF">2010-09-01T02:20:21Z</dcterms:modified>
</cp:coreProperties>
</file>